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7"/>
  </p:notesMasterIdLst>
  <p:sldIdLst>
    <p:sldId id="256" r:id="rId5"/>
    <p:sldId id="258" r:id="rId6"/>
    <p:sldId id="257" r:id="rId7"/>
    <p:sldId id="259" r:id="rId8"/>
    <p:sldId id="260" r:id="rId9"/>
    <p:sldId id="268" r:id="rId10"/>
    <p:sldId id="261" r:id="rId11"/>
    <p:sldId id="262" r:id="rId12"/>
    <p:sldId id="263" r:id="rId13"/>
    <p:sldId id="264" r:id="rId14"/>
    <p:sldId id="265" r:id="rId15"/>
    <p:sldId id="266" r:id="rId16"/>
    <p:sldId id="267" r:id="rId17"/>
    <p:sldId id="269" r:id="rId18"/>
    <p:sldId id="275" r:id="rId19"/>
    <p:sldId id="271" r:id="rId20"/>
    <p:sldId id="272" r:id="rId21"/>
    <p:sldId id="273" r:id="rId22"/>
    <p:sldId id="274" r:id="rId23"/>
    <p:sldId id="276" r:id="rId24"/>
    <p:sldId id="1028" r:id="rId25"/>
    <p:sldId id="1029" r:id="rId26"/>
    <p:sldId id="1030" r:id="rId27"/>
    <p:sldId id="1031" r:id="rId28"/>
    <p:sldId id="1032" r:id="rId29"/>
    <p:sldId id="1042" r:id="rId30"/>
    <p:sldId id="1050" r:id="rId31"/>
    <p:sldId id="1049" r:id="rId32"/>
    <p:sldId id="1048" r:id="rId33"/>
    <p:sldId id="1047" r:id="rId34"/>
    <p:sldId id="1046" r:id="rId35"/>
    <p:sldId id="1043" r:id="rId36"/>
    <p:sldId id="1044" r:id="rId37"/>
    <p:sldId id="1045" r:id="rId38"/>
    <p:sldId id="1055" r:id="rId39"/>
    <p:sldId id="1054" r:id="rId40"/>
    <p:sldId id="1053" r:id="rId41"/>
    <p:sldId id="1052" r:id="rId42"/>
    <p:sldId id="1051" r:id="rId43"/>
    <p:sldId id="1033" r:id="rId44"/>
    <p:sldId id="1034" r:id="rId45"/>
    <p:sldId id="103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24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9E7F8-3722-4B82-962E-FED6B11A403B}" type="datetimeFigureOut">
              <a:rPr lang="en-US" smtClean="0"/>
              <a:t>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62EA21-6225-44C5-B3F6-144FCD0BEAEA}" type="slidenum">
              <a:rPr lang="en-US" smtClean="0"/>
              <a:t>‹#›</a:t>
            </a:fld>
            <a:endParaRPr lang="en-US"/>
          </a:p>
        </p:txBody>
      </p:sp>
    </p:spTree>
    <p:extLst>
      <p:ext uri="{BB962C8B-B14F-4D97-AF65-F5344CB8AC3E}">
        <p14:creationId xmlns:p14="http://schemas.microsoft.com/office/powerpoint/2010/main" val="3332758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6C00DDC-2897-42F2-BE60-4CAC95B6A2AD}"/>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D952C044-10D7-4BF9-81BB-D0E6F9D1F7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The UA portal is accessible from the FSMB sing in page. The UA icon is located on the bottom right hand corner of the screen.</a:t>
            </a:r>
          </a:p>
        </p:txBody>
      </p:sp>
      <p:sp>
        <p:nvSpPr>
          <p:cNvPr id="13316" name="Slide Number Placeholder 3">
            <a:extLst>
              <a:ext uri="{FF2B5EF4-FFF2-40B4-BE49-F238E27FC236}">
                <a16:creationId xmlns:a16="http://schemas.microsoft.com/office/drawing/2014/main" id="{4B549ED8-15D8-461A-9206-50C1F1E1C4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BBF0EB1-1B3A-4463-B1DA-260F82929BF3}" type="slidenum">
              <a:rPr lang="en-US" altLang="en-US" smtClean="0"/>
              <a:pPr/>
              <a:t>21</a:t>
            </a:fld>
            <a:endParaRPr lang="en-US" altLang="en-US"/>
          </a:p>
        </p:txBody>
      </p:sp>
    </p:spTree>
    <p:extLst>
      <p:ext uri="{BB962C8B-B14F-4D97-AF65-F5344CB8AC3E}">
        <p14:creationId xmlns:p14="http://schemas.microsoft.com/office/powerpoint/2010/main" val="1321290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4A2398F2-4766-4766-BCA1-D53BFD86B615}"/>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DA26A1F7-0800-4624-8C48-31A9762404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The email address section also requires two types of contact; public access and Board contact.</a:t>
            </a:r>
          </a:p>
        </p:txBody>
      </p:sp>
      <p:sp>
        <p:nvSpPr>
          <p:cNvPr id="31748" name="Slide Number Placeholder 3">
            <a:extLst>
              <a:ext uri="{FF2B5EF4-FFF2-40B4-BE49-F238E27FC236}">
                <a16:creationId xmlns:a16="http://schemas.microsoft.com/office/drawing/2014/main" id="{C2A8BEFC-5E9B-4F6A-B437-3B62961838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59BEF4F-9B8A-4A7A-AC74-B0A26F0159AD}" type="slidenum">
              <a:rPr lang="en-US" altLang="en-US" smtClean="0"/>
              <a:pPr/>
              <a:t>30</a:t>
            </a:fld>
            <a:endParaRPr lang="en-US" altLang="en-US"/>
          </a:p>
        </p:txBody>
      </p:sp>
    </p:spTree>
    <p:extLst>
      <p:ext uri="{BB962C8B-B14F-4D97-AF65-F5344CB8AC3E}">
        <p14:creationId xmlns:p14="http://schemas.microsoft.com/office/powerpoint/2010/main" val="3010862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8EE6C93-C266-4705-B443-3332E9CA7190}"/>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BD747C91-6A3D-49E4-BEB3-330179EEBF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The medical education section collect information about medical schools that the applicant has attended.</a:t>
            </a:r>
          </a:p>
        </p:txBody>
      </p:sp>
      <p:sp>
        <p:nvSpPr>
          <p:cNvPr id="33796" name="Slide Number Placeholder 3">
            <a:extLst>
              <a:ext uri="{FF2B5EF4-FFF2-40B4-BE49-F238E27FC236}">
                <a16:creationId xmlns:a16="http://schemas.microsoft.com/office/drawing/2014/main" id="{31E02681-3609-4583-A953-68B88DC2CB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0C7BA58-6E54-4E06-B2D4-CBA49F26A5CD}" type="slidenum">
              <a:rPr lang="en-US" altLang="en-US" smtClean="0"/>
              <a:pPr/>
              <a:t>31</a:t>
            </a:fld>
            <a:endParaRPr lang="en-US" altLang="en-US"/>
          </a:p>
        </p:txBody>
      </p:sp>
    </p:spTree>
    <p:extLst>
      <p:ext uri="{BB962C8B-B14F-4D97-AF65-F5344CB8AC3E}">
        <p14:creationId xmlns:p14="http://schemas.microsoft.com/office/powerpoint/2010/main" val="2759766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D8B1CBAB-159F-4E9B-80C5-A0ED79801FB0}"/>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4BCCB782-3EC7-43A6-9E8D-B6D6155970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The ECFMG and Fifth Pathway section becomes available only if an applicant has reported an international medical school(s).</a:t>
            </a:r>
          </a:p>
        </p:txBody>
      </p:sp>
      <p:sp>
        <p:nvSpPr>
          <p:cNvPr id="35844" name="Slide Number Placeholder 3">
            <a:extLst>
              <a:ext uri="{FF2B5EF4-FFF2-40B4-BE49-F238E27FC236}">
                <a16:creationId xmlns:a16="http://schemas.microsoft.com/office/drawing/2014/main" id="{A6D9E7E9-7024-4A03-90C1-414ACDAF37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9D0E12E-0AC0-4F0D-905C-610CE7A886EB}" type="slidenum">
              <a:rPr lang="en-US" altLang="en-US" smtClean="0"/>
              <a:pPr/>
              <a:t>32</a:t>
            </a:fld>
            <a:endParaRPr lang="en-US" altLang="en-US"/>
          </a:p>
        </p:txBody>
      </p:sp>
    </p:spTree>
    <p:extLst>
      <p:ext uri="{BB962C8B-B14F-4D97-AF65-F5344CB8AC3E}">
        <p14:creationId xmlns:p14="http://schemas.microsoft.com/office/powerpoint/2010/main" val="255029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437FCCB-D101-4C7A-8203-ADCCBC1B63C3}"/>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46CD3B5A-25F5-4A3E-9FFB-1BF53A7C83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The accredited training section collect information regarding the accredited postgraduate training programs the applicants has performed in the U.S or Canada.</a:t>
            </a:r>
          </a:p>
        </p:txBody>
      </p:sp>
      <p:sp>
        <p:nvSpPr>
          <p:cNvPr id="37892" name="Slide Number Placeholder 3">
            <a:extLst>
              <a:ext uri="{FF2B5EF4-FFF2-40B4-BE49-F238E27FC236}">
                <a16:creationId xmlns:a16="http://schemas.microsoft.com/office/drawing/2014/main" id="{DF2165C7-A2E4-4565-B4DA-69B257B858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32B3A5D-E687-45CB-925C-1668D09E0EFD}" type="slidenum">
              <a:rPr lang="en-US" altLang="en-US" smtClean="0"/>
              <a:pPr/>
              <a:t>33</a:t>
            </a:fld>
            <a:endParaRPr lang="en-US" altLang="en-US"/>
          </a:p>
        </p:txBody>
      </p:sp>
    </p:spTree>
    <p:extLst>
      <p:ext uri="{BB962C8B-B14F-4D97-AF65-F5344CB8AC3E}">
        <p14:creationId xmlns:p14="http://schemas.microsoft.com/office/powerpoint/2010/main" val="1560503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830DD47-02C2-4AA3-808E-13143E8B352B}"/>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0286EB86-C5AD-4217-A4FF-1792ABC511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Additional details about the postgraduate training programs are  to be reported in this section.</a:t>
            </a:r>
          </a:p>
        </p:txBody>
      </p:sp>
      <p:sp>
        <p:nvSpPr>
          <p:cNvPr id="39940" name="Slide Number Placeholder 3">
            <a:extLst>
              <a:ext uri="{FF2B5EF4-FFF2-40B4-BE49-F238E27FC236}">
                <a16:creationId xmlns:a16="http://schemas.microsoft.com/office/drawing/2014/main" id="{D9E0F91C-E152-4055-8585-DF0F8D69CB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53B314A-A1B9-41DD-893B-9F488204042B}" type="slidenum">
              <a:rPr lang="en-US" altLang="en-US" smtClean="0"/>
              <a:pPr/>
              <a:t>34</a:t>
            </a:fld>
            <a:endParaRPr lang="en-US" altLang="en-US"/>
          </a:p>
        </p:txBody>
      </p:sp>
    </p:spTree>
    <p:extLst>
      <p:ext uri="{BB962C8B-B14F-4D97-AF65-F5344CB8AC3E}">
        <p14:creationId xmlns:p14="http://schemas.microsoft.com/office/powerpoint/2010/main" val="867249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032762D-6C88-492E-9359-26E81561C13C}"/>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9E3A6BB4-1D0A-42F6-8E62-F13048259B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This section collect information regarding all non-ACGME or AOA  accredited postgraduate training programs.</a:t>
            </a:r>
          </a:p>
        </p:txBody>
      </p:sp>
      <p:sp>
        <p:nvSpPr>
          <p:cNvPr id="41988" name="Slide Number Placeholder 3">
            <a:extLst>
              <a:ext uri="{FF2B5EF4-FFF2-40B4-BE49-F238E27FC236}">
                <a16:creationId xmlns:a16="http://schemas.microsoft.com/office/drawing/2014/main" id="{813CEC46-4F19-412F-AFAC-1DABA2F639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B1E4AA7-9C3E-4080-AB35-6CA8D12281EC}" type="slidenum">
              <a:rPr lang="en-US" altLang="en-US" smtClean="0"/>
              <a:pPr/>
              <a:t>35</a:t>
            </a:fld>
            <a:endParaRPr lang="en-US" altLang="en-US"/>
          </a:p>
        </p:txBody>
      </p:sp>
    </p:spTree>
    <p:extLst>
      <p:ext uri="{BB962C8B-B14F-4D97-AF65-F5344CB8AC3E}">
        <p14:creationId xmlns:p14="http://schemas.microsoft.com/office/powerpoint/2010/main" val="2425492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F9789A08-095E-4880-ABDE-ABFB4F840A9E}"/>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762A9EB0-BF88-4EC5-994B-552644A4A3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The Examinations section collects information of all licensing exams taken. The USMLE examination information will automatically pre-populate to this section. All other licensing exams will need to be manually entered in this section.</a:t>
            </a:r>
          </a:p>
        </p:txBody>
      </p:sp>
      <p:sp>
        <p:nvSpPr>
          <p:cNvPr id="44036" name="Slide Number Placeholder 3">
            <a:extLst>
              <a:ext uri="{FF2B5EF4-FFF2-40B4-BE49-F238E27FC236}">
                <a16:creationId xmlns:a16="http://schemas.microsoft.com/office/drawing/2014/main" id="{2445636A-0722-4D51-AEC1-4D20D307C2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618B782-3F30-40E1-8D23-9FAAAE6A3E1C}" type="slidenum">
              <a:rPr lang="en-US" altLang="en-US" smtClean="0"/>
              <a:pPr/>
              <a:t>36</a:t>
            </a:fld>
            <a:endParaRPr lang="en-US" altLang="en-US"/>
          </a:p>
        </p:txBody>
      </p:sp>
    </p:spTree>
    <p:extLst>
      <p:ext uri="{BB962C8B-B14F-4D97-AF65-F5344CB8AC3E}">
        <p14:creationId xmlns:p14="http://schemas.microsoft.com/office/powerpoint/2010/main" val="1982104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B73F9AA1-B7EB-460D-AC9F-40E0D7E1B7E9}"/>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2207BF5F-BC28-4096-938F-272A53CF76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Licensure information is reported to FSMB from various licensing jurisdictions and it’s populated to this section automatically.</a:t>
            </a: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46084" name="Slide Number Placeholder 3">
            <a:extLst>
              <a:ext uri="{FF2B5EF4-FFF2-40B4-BE49-F238E27FC236}">
                <a16:creationId xmlns:a16="http://schemas.microsoft.com/office/drawing/2014/main" id="{F98829C1-62B9-4B50-932A-7F05EE7C0A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A1D18B6-4445-4A17-A489-AAD939DF08F6}" type="slidenum">
              <a:rPr lang="en-US" altLang="en-US" smtClean="0"/>
              <a:pPr/>
              <a:t>37</a:t>
            </a:fld>
            <a:endParaRPr lang="en-US" altLang="en-US"/>
          </a:p>
        </p:txBody>
      </p:sp>
    </p:spTree>
    <p:extLst>
      <p:ext uri="{BB962C8B-B14F-4D97-AF65-F5344CB8AC3E}">
        <p14:creationId xmlns:p14="http://schemas.microsoft.com/office/powerpoint/2010/main" val="1155629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0B0CDD61-2800-45BB-9C6D-20E110FB6100}"/>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5B84842A-1E75-427E-97E9-28E181AB1A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The chronology of activities section collects information starting from medical school  to the present date without gaps.</a:t>
            </a: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48132" name="Slide Number Placeholder 3">
            <a:extLst>
              <a:ext uri="{FF2B5EF4-FFF2-40B4-BE49-F238E27FC236}">
                <a16:creationId xmlns:a16="http://schemas.microsoft.com/office/drawing/2014/main" id="{CAB0F679-565B-4375-9FC1-F11A2C77E7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2A2F47F-A23D-42B2-A733-15FA6F4C3F6A}" type="slidenum">
              <a:rPr lang="en-US" altLang="en-US" smtClean="0"/>
              <a:pPr/>
              <a:t>38</a:t>
            </a:fld>
            <a:endParaRPr lang="en-US" altLang="en-US"/>
          </a:p>
        </p:txBody>
      </p:sp>
    </p:spTree>
    <p:extLst>
      <p:ext uri="{BB962C8B-B14F-4D97-AF65-F5344CB8AC3E}">
        <p14:creationId xmlns:p14="http://schemas.microsoft.com/office/powerpoint/2010/main" val="2321382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979600C-0E93-44C4-9E4A-82C9B51EFDB8}"/>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D53F5E99-9D9D-4A33-A23B-41F059F28C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The malpractice section collects information for all malpractice cases.</a:t>
            </a:r>
          </a:p>
        </p:txBody>
      </p:sp>
      <p:sp>
        <p:nvSpPr>
          <p:cNvPr id="50180" name="Slide Number Placeholder 3">
            <a:extLst>
              <a:ext uri="{FF2B5EF4-FFF2-40B4-BE49-F238E27FC236}">
                <a16:creationId xmlns:a16="http://schemas.microsoft.com/office/drawing/2014/main" id="{6746200B-5A23-4284-9EF2-BB8849295C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11D5FC0-3B9F-455A-AB3D-590B1950CCEE}" type="slidenum">
              <a:rPr lang="en-US" altLang="en-US" smtClean="0"/>
              <a:pPr/>
              <a:t>39</a:t>
            </a:fld>
            <a:endParaRPr lang="en-US" altLang="en-US"/>
          </a:p>
        </p:txBody>
      </p:sp>
    </p:spTree>
    <p:extLst>
      <p:ext uri="{BB962C8B-B14F-4D97-AF65-F5344CB8AC3E}">
        <p14:creationId xmlns:p14="http://schemas.microsoft.com/office/powerpoint/2010/main" val="1505542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4239235-1157-493F-BEAA-DAD7FAB5C4A2}"/>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4086E84E-C629-48D0-9AF1-FF64CDAE82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The sign in section becomes available immediately after selecting the UA option. The physician is able to login or create an account from the sign in page. Upon logging in, the applicant receives a welcome message with a brief explanation of the UA.</a:t>
            </a: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15364" name="Slide Number Placeholder 3">
            <a:extLst>
              <a:ext uri="{FF2B5EF4-FFF2-40B4-BE49-F238E27FC236}">
                <a16:creationId xmlns:a16="http://schemas.microsoft.com/office/drawing/2014/main" id="{DFA8323D-C56F-4335-A26C-B59E4365E9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AF4F740-62FF-453F-92E2-DB24A591057C}" type="slidenum">
              <a:rPr lang="en-US" altLang="en-US" smtClean="0"/>
              <a:pPr/>
              <a:t>22</a:t>
            </a:fld>
            <a:endParaRPr lang="en-US" altLang="en-US"/>
          </a:p>
        </p:txBody>
      </p:sp>
    </p:spTree>
    <p:extLst>
      <p:ext uri="{BB962C8B-B14F-4D97-AF65-F5344CB8AC3E}">
        <p14:creationId xmlns:p14="http://schemas.microsoft.com/office/powerpoint/2010/main" val="2536789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98D8C3D-8F09-4E2B-9858-4A89F11FA2BB}"/>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E577447A-2B76-4CCE-9EFD-4100D43F8B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After the online information has been reviewed, and the physician has read and accepted the terms and conditions, the application is ready to be submitted by selecting the checkout button.</a:t>
            </a:r>
          </a:p>
        </p:txBody>
      </p:sp>
      <p:sp>
        <p:nvSpPr>
          <p:cNvPr id="52228" name="Slide Number Placeholder 3">
            <a:extLst>
              <a:ext uri="{FF2B5EF4-FFF2-40B4-BE49-F238E27FC236}">
                <a16:creationId xmlns:a16="http://schemas.microsoft.com/office/drawing/2014/main" id="{54FAE47C-906F-4224-8E15-958A319378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05DF119-BAE6-4A5C-928A-D83BE258D5E0}" type="slidenum">
              <a:rPr lang="en-US" altLang="en-US" smtClean="0"/>
              <a:pPr/>
              <a:t>40</a:t>
            </a:fld>
            <a:endParaRPr lang="en-US" altLang="en-US"/>
          </a:p>
        </p:txBody>
      </p:sp>
    </p:spTree>
    <p:extLst>
      <p:ext uri="{BB962C8B-B14F-4D97-AF65-F5344CB8AC3E}">
        <p14:creationId xmlns:p14="http://schemas.microsoft.com/office/powerpoint/2010/main" val="259254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A99FFA73-449E-474A-9F4F-A9A2F70E37B9}"/>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979A9C79-7BE1-4BB7-B61C-49C201AD5E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If the physician has never used the UA before, the next step will be to go to the checkout page and pay the one-time fee of $60.00. If the physician has used the UA before, this screen will not show up.</a:t>
            </a:r>
          </a:p>
        </p:txBody>
      </p:sp>
      <p:sp>
        <p:nvSpPr>
          <p:cNvPr id="54276" name="Slide Number Placeholder 3">
            <a:extLst>
              <a:ext uri="{FF2B5EF4-FFF2-40B4-BE49-F238E27FC236}">
                <a16:creationId xmlns:a16="http://schemas.microsoft.com/office/drawing/2014/main" id="{071B30E4-6656-451E-8B37-ABDB6FDFFC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468C835-A58E-4F70-BEBE-D582F07FCFE5}" type="slidenum">
              <a:rPr lang="en-US" altLang="en-US" smtClean="0"/>
              <a:pPr/>
              <a:t>41</a:t>
            </a:fld>
            <a:endParaRPr lang="en-US" altLang="en-US"/>
          </a:p>
        </p:txBody>
      </p:sp>
    </p:spTree>
    <p:extLst>
      <p:ext uri="{BB962C8B-B14F-4D97-AF65-F5344CB8AC3E}">
        <p14:creationId xmlns:p14="http://schemas.microsoft.com/office/powerpoint/2010/main" val="2464948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BDC30B9C-B4EE-457D-BF6B-05D2471EA5C8}"/>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0AD5C2FF-A492-4B44-8D43-4E7F6DAF88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Immediately after the application is submitted to a board, the applicant will receive a confirmation screen. From this screen, the applicant can print the UA, or return to the UA home to either log out or submit to another board.</a:t>
            </a:r>
          </a:p>
        </p:txBody>
      </p:sp>
      <p:sp>
        <p:nvSpPr>
          <p:cNvPr id="56324" name="Slide Number Placeholder 3">
            <a:extLst>
              <a:ext uri="{FF2B5EF4-FFF2-40B4-BE49-F238E27FC236}">
                <a16:creationId xmlns:a16="http://schemas.microsoft.com/office/drawing/2014/main" id="{3D667926-3394-4C10-9EC8-0D6A8F58F5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9346274-F1E0-4A5A-BDB2-AA4DCD7BE6B5}" type="slidenum">
              <a:rPr lang="en-US" altLang="en-US" smtClean="0"/>
              <a:pPr/>
              <a:t>42</a:t>
            </a:fld>
            <a:endParaRPr lang="en-US" altLang="en-US"/>
          </a:p>
        </p:txBody>
      </p:sp>
    </p:spTree>
    <p:extLst>
      <p:ext uri="{BB962C8B-B14F-4D97-AF65-F5344CB8AC3E}">
        <p14:creationId xmlns:p14="http://schemas.microsoft.com/office/powerpoint/2010/main" val="471934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481631B-B282-4DB4-A4C0-13C7178BA4D8}"/>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740DBE08-0BCB-4F3B-BC20-6124A4BD96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The applicant will select the type of license for which he or she is applying (MD, DO or PA). </a:t>
            </a:r>
          </a:p>
        </p:txBody>
      </p:sp>
      <p:sp>
        <p:nvSpPr>
          <p:cNvPr id="17412" name="Slide Number Placeholder 3">
            <a:extLst>
              <a:ext uri="{FF2B5EF4-FFF2-40B4-BE49-F238E27FC236}">
                <a16:creationId xmlns:a16="http://schemas.microsoft.com/office/drawing/2014/main" id="{3608D6B7-3692-4DD3-A81D-67D7F48F48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CD90FA9-0B84-4C40-B9A6-22CA2A9B4541}" type="slidenum">
              <a:rPr lang="en-US" altLang="en-US" smtClean="0"/>
              <a:pPr/>
              <a:t>23</a:t>
            </a:fld>
            <a:endParaRPr lang="en-US" altLang="en-US"/>
          </a:p>
        </p:txBody>
      </p:sp>
    </p:spTree>
    <p:extLst>
      <p:ext uri="{BB962C8B-B14F-4D97-AF65-F5344CB8AC3E}">
        <p14:creationId xmlns:p14="http://schemas.microsoft.com/office/powerpoint/2010/main" val="3445746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20ABEE4-271D-439C-924D-5EE67D177432}"/>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6954CB2C-C7B8-4CA0-B87C-859261ADF7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Only boards which accept the UA for the specified license type are selectable from the dropdown menu. Once a board is selected, the State specific instructions and addendum as well as verification forms are available via link.</a:t>
            </a:r>
          </a:p>
        </p:txBody>
      </p:sp>
      <p:sp>
        <p:nvSpPr>
          <p:cNvPr id="19460" name="Slide Number Placeholder 3">
            <a:extLst>
              <a:ext uri="{FF2B5EF4-FFF2-40B4-BE49-F238E27FC236}">
                <a16:creationId xmlns:a16="http://schemas.microsoft.com/office/drawing/2014/main" id="{1606E7B8-5FA3-4190-875F-BAD24D9D52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9F41AB4-7B4D-4EB3-8E22-C497EDC00BD4}" type="slidenum">
              <a:rPr lang="en-US" altLang="en-US" smtClean="0"/>
              <a:pPr/>
              <a:t>24</a:t>
            </a:fld>
            <a:endParaRPr lang="en-US" altLang="en-US"/>
          </a:p>
        </p:txBody>
      </p:sp>
    </p:spTree>
    <p:extLst>
      <p:ext uri="{BB962C8B-B14F-4D97-AF65-F5344CB8AC3E}">
        <p14:creationId xmlns:p14="http://schemas.microsoft.com/office/powerpoint/2010/main" val="1447524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459B6DF-A5E3-49C8-80D9-07BB5ED92B97}"/>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1F5B84BF-208D-4C58-A62F-10CE922EB8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As you know, FSMB collects data about physicians from a number of sources including USMLE Step 3 applications, FCVS application and licensure files. Any information previously reported will be displayed for the applicant which reduces the data entry required. By clicking the review yellow button next to each section of the application, the system expands and allows the applicant to review, edit and add new information. </a:t>
            </a: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1508" name="Slide Number Placeholder 3">
            <a:extLst>
              <a:ext uri="{FF2B5EF4-FFF2-40B4-BE49-F238E27FC236}">
                <a16:creationId xmlns:a16="http://schemas.microsoft.com/office/drawing/2014/main" id="{9D65BF09-2CD9-4858-8613-2B5BE04A8C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3DD760E-EA25-41D9-B315-CB42BE7933DA}" type="slidenum">
              <a:rPr lang="en-US" altLang="en-US" smtClean="0"/>
              <a:pPr/>
              <a:t>25</a:t>
            </a:fld>
            <a:endParaRPr lang="en-US" altLang="en-US"/>
          </a:p>
        </p:txBody>
      </p:sp>
    </p:spTree>
    <p:extLst>
      <p:ext uri="{BB962C8B-B14F-4D97-AF65-F5344CB8AC3E}">
        <p14:creationId xmlns:p14="http://schemas.microsoft.com/office/powerpoint/2010/main" val="4232705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763FDEE-FBE0-4242-9D6C-ED1879D0CE36}"/>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D60F4A25-B0BA-42F5-B5B8-724C6320D9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In the name section, the applicant would enter any name variations if applicable.</a:t>
            </a:r>
          </a:p>
        </p:txBody>
      </p:sp>
      <p:sp>
        <p:nvSpPr>
          <p:cNvPr id="23556" name="Slide Number Placeholder 3">
            <a:extLst>
              <a:ext uri="{FF2B5EF4-FFF2-40B4-BE49-F238E27FC236}">
                <a16:creationId xmlns:a16="http://schemas.microsoft.com/office/drawing/2014/main" id="{CF737147-A52C-46E2-BD55-8E2D2E1BA8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5B74F66-41CA-4419-889A-F2A50BA4CE2F}" type="slidenum">
              <a:rPr lang="en-US" altLang="en-US" smtClean="0"/>
              <a:pPr/>
              <a:t>26</a:t>
            </a:fld>
            <a:endParaRPr lang="en-US" altLang="en-US"/>
          </a:p>
        </p:txBody>
      </p:sp>
    </p:spTree>
    <p:extLst>
      <p:ext uri="{BB962C8B-B14F-4D97-AF65-F5344CB8AC3E}">
        <p14:creationId xmlns:p14="http://schemas.microsoft.com/office/powerpoint/2010/main" val="1031646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3A98BEF-03AB-4AAC-B48F-836F3289DF1F}"/>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30A01EA2-FC0D-4C77-BC7B-9DC7B209DE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The Identification section collect personal data such as: </a:t>
            </a:r>
          </a:p>
          <a:p>
            <a:r>
              <a:rPr lang="en-US" altLang="en-US">
                <a:latin typeface="Arial" panose="020B0604020202020204" pitchFamily="34" charset="0"/>
                <a:ea typeface="ＭＳ Ｐゴシック" panose="020B0600070205080204" pitchFamily="34" charset="-128"/>
                <a:cs typeface="Arial" panose="020B0604020202020204" pitchFamily="34" charset="0"/>
              </a:rPr>
              <a:t>Gender, date of birth, birth place, NPI number, US Citizenship status, USMLE number and the social security number. </a:t>
            </a:r>
          </a:p>
        </p:txBody>
      </p:sp>
      <p:sp>
        <p:nvSpPr>
          <p:cNvPr id="25604" name="Slide Number Placeholder 3">
            <a:extLst>
              <a:ext uri="{FF2B5EF4-FFF2-40B4-BE49-F238E27FC236}">
                <a16:creationId xmlns:a16="http://schemas.microsoft.com/office/drawing/2014/main" id="{9B323F95-5DC0-4869-9FDE-41EBD5A4B3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607F1E3-3783-457C-BED1-A5EF5255DF22}" type="slidenum">
              <a:rPr lang="en-US" altLang="en-US" smtClean="0"/>
              <a:pPr/>
              <a:t>27</a:t>
            </a:fld>
            <a:endParaRPr lang="en-US" altLang="en-US"/>
          </a:p>
        </p:txBody>
      </p:sp>
    </p:spTree>
    <p:extLst>
      <p:ext uri="{BB962C8B-B14F-4D97-AF65-F5344CB8AC3E}">
        <p14:creationId xmlns:p14="http://schemas.microsoft.com/office/powerpoint/2010/main" val="1974781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1EC612F-5554-4C1D-B0BF-68DCE2C8B7B6}"/>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00A14331-8123-4F64-8877-F6E9880C08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The address section requires two types of contact information; address for public access and board contact.</a:t>
            </a:r>
          </a:p>
        </p:txBody>
      </p:sp>
      <p:sp>
        <p:nvSpPr>
          <p:cNvPr id="27652" name="Slide Number Placeholder 3">
            <a:extLst>
              <a:ext uri="{FF2B5EF4-FFF2-40B4-BE49-F238E27FC236}">
                <a16:creationId xmlns:a16="http://schemas.microsoft.com/office/drawing/2014/main" id="{A8B11FB5-CA68-4203-B8A3-C3DF8494D5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327A20E-90EA-462E-90FC-685D6C6D7E16}" type="slidenum">
              <a:rPr lang="en-US" altLang="en-US" smtClean="0"/>
              <a:pPr/>
              <a:t>28</a:t>
            </a:fld>
            <a:endParaRPr lang="en-US" altLang="en-US"/>
          </a:p>
        </p:txBody>
      </p:sp>
    </p:spTree>
    <p:extLst>
      <p:ext uri="{BB962C8B-B14F-4D97-AF65-F5344CB8AC3E}">
        <p14:creationId xmlns:p14="http://schemas.microsoft.com/office/powerpoint/2010/main" val="2095839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35B29BC-A955-4345-956F-26E2EE038BDF}"/>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B955B332-0DC8-4A21-95AD-56396FB4A8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The phone number section also requires two types of contact information; public access and Board contact.</a:t>
            </a:r>
          </a:p>
        </p:txBody>
      </p:sp>
      <p:sp>
        <p:nvSpPr>
          <p:cNvPr id="29700" name="Slide Number Placeholder 3">
            <a:extLst>
              <a:ext uri="{FF2B5EF4-FFF2-40B4-BE49-F238E27FC236}">
                <a16:creationId xmlns:a16="http://schemas.microsoft.com/office/drawing/2014/main" id="{E6804E2F-CD99-4A78-8062-6C25B2CFC2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4BEDFD4-8CB7-4948-90B1-72158653D0CE}" type="slidenum">
              <a:rPr lang="en-US" altLang="en-US" smtClean="0"/>
              <a:pPr/>
              <a:t>29</a:t>
            </a:fld>
            <a:endParaRPr lang="en-US" altLang="en-US"/>
          </a:p>
        </p:txBody>
      </p:sp>
    </p:spTree>
    <p:extLst>
      <p:ext uri="{BB962C8B-B14F-4D97-AF65-F5344CB8AC3E}">
        <p14:creationId xmlns:p14="http://schemas.microsoft.com/office/powerpoint/2010/main" val="247772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1/27/2020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1/27/2020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noreply@maine.gov" TargetMode="External"/><Relationship Id="rId2" Type="http://schemas.openxmlformats.org/officeDocument/2006/relationships/hyperlink" Target="https://www.fsmb.org/uniform-applic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fsmb.org/licensure/uniform-applicati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1.maine.gov/cgi-bin/online/licensing/begin.pl?board_number=376" TargetMode="External"/><Relationship Id="rId2" Type="http://schemas.openxmlformats.org/officeDocument/2006/relationships/hyperlink" Target="https://www.maine.gov/md/sites/maine.gov.md/files/inline-files/Exam_Study_Guide_07_08_15.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3EAD2-B3B0-4B16-80E8-0A5D6A90C5ED}"/>
              </a:ext>
            </a:extLst>
          </p:cNvPr>
          <p:cNvSpPr>
            <a:spLocks noGrp="1"/>
          </p:cNvSpPr>
          <p:nvPr>
            <p:ph type="ctrTitle"/>
          </p:nvPr>
        </p:nvSpPr>
        <p:spPr>
          <a:xfrm>
            <a:off x="1876424" y="1084521"/>
            <a:ext cx="9681167" cy="2977116"/>
          </a:xfrm>
        </p:spPr>
        <p:txBody>
          <a:bodyPr>
            <a:normAutofit/>
          </a:bodyPr>
          <a:lstStyle/>
          <a:p>
            <a:pPr algn="ctr"/>
            <a:r>
              <a:rPr lang="en-US" b="1" dirty="0">
                <a:solidFill>
                  <a:schemeClr val="bg2">
                    <a:lumMod val="50000"/>
                  </a:schemeClr>
                </a:solidFill>
              </a:rPr>
              <a:t>EDUCATIONAL CERTIFICATES</a:t>
            </a:r>
            <a:br>
              <a:rPr lang="en-US" b="1" dirty="0">
                <a:solidFill>
                  <a:schemeClr val="bg2">
                    <a:lumMod val="50000"/>
                  </a:schemeClr>
                </a:solidFill>
              </a:rPr>
            </a:br>
            <a:r>
              <a:rPr lang="en-US" b="1" dirty="0">
                <a:solidFill>
                  <a:schemeClr val="bg2">
                    <a:lumMod val="50000"/>
                  </a:schemeClr>
                </a:solidFill>
              </a:rPr>
              <a:t> </a:t>
            </a:r>
          </a:p>
        </p:txBody>
      </p:sp>
    </p:spTree>
    <p:extLst>
      <p:ext uri="{BB962C8B-B14F-4D97-AF65-F5344CB8AC3E}">
        <p14:creationId xmlns:p14="http://schemas.microsoft.com/office/powerpoint/2010/main" val="1712352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BD325-1F5F-4B0F-B4A1-124254E1BE88}"/>
              </a:ext>
            </a:extLst>
          </p:cNvPr>
          <p:cNvSpPr>
            <a:spLocks noGrp="1"/>
          </p:cNvSpPr>
          <p:nvPr>
            <p:ph type="title"/>
          </p:nvPr>
        </p:nvSpPr>
        <p:spPr/>
        <p:txBody>
          <a:bodyPr/>
          <a:lstStyle/>
          <a:p>
            <a:r>
              <a:rPr lang="en-US" dirty="0">
                <a:solidFill>
                  <a:schemeClr val="bg1"/>
                </a:solidFill>
              </a:rPr>
              <a:t>I was terminated from the residency program, what should I do?</a:t>
            </a:r>
          </a:p>
        </p:txBody>
      </p:sp>
      <p:sp>
        <p:nvSpPr>
          <p:cNvPr id="3" name="Content Placeholder 2">
            <a:extLst>
              <a:ext uri="{FF2B5EF4-FFF2-40B4-BE49-F238E27FC236}">
                <a16:creationId xmlns:a16="http://schemas.microsoft.com/office/drawing/2014/main" id="{424FE4D7-6F8E-4779-9EE4-8549308B9021}"/>
              </a:ext>
            </a:extLst>
          </p:cNvPr>
          <p:cNvSpPr>
            <a:spLocks noGrp="1"/>
          </p:cNvSpPr>
          <p:nvPr>
            <p:ph idx="1"/>
          </p:nvPr>
        </p:nvSpPr>
        <p:spPr/>
        <p:txBody>
          <a:bodyPr/>
          <a:lstStyle/>
          <a:p>
            <a:r>
              <a:rPr lang="en-US" dirty="0">
                <a:solidFill>
                  <a:schemeClr val="bg1"/>
                </a:solidFill>
              </a:rPr>
              <a:t>Your license and registration are your responsibility, you must notify the board as soon as possible. </a:t>
            </a:r>
          </a:p>
          <a:p>
            <a:r>
              <a:rPr lang="en-US" dirty="0">
                <a:solidFill>
                  <a:schemeClr val="bg1"/>
                </a:solidFill>
              </a:rPr>
              <a:t>You will need to supply a full explanation in writing of the basis for the termination.</a:t>
            </a:r>
          </a:p>
          <a:p>
            <a:r>
              <a:rPr lang="en-US" dirty="0">
                <a:solidFill>
                  <a:schemeClr val="bg1"/>
                </a:solidFill>
              </a:rPr>
              <a:t>Your residency program must also notify the board.</a:t>
            </a:r>
          </a:p>
        </p:txBody>
      </p:sp>
    </p:spTree>
    <p:extLst>
      <p:ext uri="{BB962C8B-B14F-4D97-AF65-F5344CB8AC3E}">
        <p14:creationId xmlns:p14="http://schemas.microsoft.com/office/powerpoint/2010/main" val="2667235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13D1E-3337-451F-9BF0-1AD549F70DC1}"/>
              </a:ext>
            </a:extLst>
          </p:cNvPr>
          <p:cNvSpPr>
            <a:spLocks noGrp="1"/>
          </p:cNvSpPr>
          <p:nvPr>
            <p:ph type="title"/>
          </p:nvPr>
        </p:nvSpPr>
        <p:spPr/>
        <p:txBody>
          <a:bodyPr>
            <a:normAutofit fontScale="90000"/>
          </a:bodyPr>
          <a:lstStyle/>
          <a:p>
            <a:r>
              <a:rPr lang="en-US" dirty="0">
                <a:solidFill>
                  <a:schemeClr val="bg1"/>
                </a:solidFill>
              </a:rPr>
              <a:t>Can I have someone else fill out my application for me?</a:t>
            </a:r>
            <a:br>
              <a:rPr lang="en-US"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6BC20419-3D68-4F18-8B0D-6EF84D155D7F}"/>
              </a:ext>
            </a:extLst>
          </p:cNvPr>
          <p:cNvSpPr>
            <a:spLocks noGrp="1"/>
          </p:cNvSpPr>
          <p:nvPr>
            <p:ph idx="1"/>
          </p:nvPr>
        </p:nvSpPr>
        <p:spPr/>
        <p:txBody>
          <a:bodyPr/>
          <a:lstStyle/>
          <a:p>
            <a:r>
              <a:rPr lang="en-US" dirty="0">
                <a:solidFill>
                  <a:schemeClr val="bg1"/>
                </a:solidFill>
              </a:rPr>
              <a:t>No, submitting or having an application submitted that you did not complete entirely could be considered for fraud and deceit in application. This could result in fines, citations and/or possible disciplinary action.</a:t>
            </a:r>
          </a:p>
        </p:txBody>
      </p:sp>
    </p:spTree>
    <p:extLst>
      <p:ext uri="{BB962C8B-B14F-4D97-AF65-F5344CB8AC3E}">
        <p14:creationId xmlns:p14="http://schemas.microsoft.com/office/powerpoint/2010/main" val="70587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3DF1-8959-46AD-96E6-060B5803EF8F}"/>
              </a:ext>
            </a:extLst>
          </p:cNvPr>
          <p:cNvSpPr>
            <a:spLocks noGrp="1"/>
          </p:cNvSpPr>
          <p:nvPr>
            <p:ph type="title"/>
          </p:nvPr>
        </p:nvSpPr>
        <p:spPr/>
        <p:txBody>
          <a:bodyPr/>
          <a:lstStyle/>
          <a:p>
            <a:r>
              <a:rPr lang="en-US" dirty="0">
                <a:solidFill>
                  <a:schemeClr val="bg1"/>
                </a:solidFill>
              </a:rPr>
              <a:t>WHAT IS THE PROCESS OF COMPLETING AN APPLICATION?	</a:t>
            </a:r>
            <a:r>
              <a:rPr lang="en-US" dirty="0"/>
              <a:t>	</a:t>
            </a:r>
          </a:p>
        </p:txBody>
      </p:sp>
      <p:sp>
        <p:nvSpPr>
          <p:cNvPr id="3" name="Content Placeholder 2">
            <a:extLst>
              <a:ext uri="{FF2B5EF4-FFF2-40B4-BE49-F238E27FC236}">
                <a16:creationId xmlns:a16="http://schemas.microsoft.com/office/drawing/2014/main" id="{DE66A485-0B09-4CCC-B285-7612870506F8}"/>
              </a:ext>
            </a:extLst>
          </p:cNvPr>
          <p:cNvSpPr>
            <a:spLocks noGrp="1"/>
          </p:cNvSpPr>
          <p:nvPr>
            <p:ph idx="1"/>
          </p:nvPr>
        </p:nvSpPr>
        <p:spPr>
          <a:xfrm>
            <a:off x="1141412" y="2249487"/>
            <a:ext cx="9905999" cy="4353332"/>
          </a:xfrm>
        </p:spPr>
        <p:txBody>
          <a:bodyPr>
            <a:normAutofit lnSpcReduction="10000"/>
          </a:bodyPr>
          <a:lstStyle/>
          <a:p>
            <a:pPr marL="0" indent="0">
              <a:buNone/>
            </a:pPr>
            <a:r>
              <a:rPr lang="en-US" dirty="0"/>
              <a:t>Step 1.</a:t>
            </a:r>
          </a:p>
          <a:p>
            <a:r>
              <a:rPr lang="en-US" dirty="0">
                <a:solidFill>
                  <a:schemeClr val="bg1"/>
                </a:solidFill>
              </a:rPr>
              <a:t>Complete the Uniform Application (UA) at: </a:t>
            </a:r>
            <a:r>
              <a:rPr lang="en-US" u="sng" dirty="0">
                <a:hlinkClick r:id="rId2"/>
              </a:rPr>
              <a:t>https://www.fsmb.org/uniform-application/</a:t>
            </a:r>
            <a:endParaRPr lang="en-US" u="sng" dirty="0"/>
          </a:p>
          <a:p>
            <a:pPr marL="0" indent="0">
              <a:buNone/>
            </a:pPr>
            <a:r>
              <a:rPr lang="en-US" dirty="0"/>
              <a:t>Step 2. </a:t>
            </a:r>
          </a:p>
          <a:p>
            <a:r>
              <a:rPr lang="en-US" dirty="0">
                <a:solidFill>
                  <a:schemeClr val="bg1"/>
                </a:solidFill>
              </a:rPr>
              <a:t>Watch for an email from </a:t>
            </a:r>
            <a:r>
              <a:rPr lang="en-US" u="sng" dirty="0">
                <a:hlinkClick r:id="rId3"/>
              </a:rPr>
              <a:t>noreply@maine.gov</a:t>
            </a:r>
            <a:r>
              <a:rPr lang="en-US" dirty="0"/>
              <a:t> </a:t>
            </a:r>
            <a:r>
              <a:rPr lang="en-US" dirty="0">
                <a:solidFill>
                  <a:schemeClr val="bg1"/>
                </a:solidFill>
              </a:rPr>
              <a:t>with the instructions for the next 2 steps in completing your application:</a:t>
            </a:r>
          </a:p>
          <a:p>
            <a:pPr marL="0" lvl="0" indent="0">
              <a:buNone/>
            </a:pPr>
            <a:r>
              <a:rPr lang="en-US" dirty="0">
                <a:solidFill>
                  <a:schemeClr val="bg1"/>
                </a:solidFill>
              </a:rPr>
              <a:t>1. Complete the Jurisprudence exam online with the log in information sent to you in the email.</a:t>
            </a:r>
          </a:p>
          <a:p>
            <a:pPr marL="0" lvl="0" indent="0">
              <a:buNone/>
            </a:pPr>
            <a:r>
              <a:rPr lang="en-US" dirty="0">
                <a:solidFill>
                  <a:schemeClr val="bg1"/>
                </a:solidFill>
              </a:rPr>
              <a:t>2. Complete the online addendum and mail the application fee of $100/year.</a:t>
            </a:r>
          </a:p>
          <a:p>
            <a:pPr marL="0" indent="0">
              <a:buNone/>
            </a:pPr>
            <a:endParaRPr lang="en-US" dirty="0"/>
          </a:p>
          <a:p>
            <a:endParaRPr lang="en-US" dirty="0"/>
          </a:p>
        </p:txBody>
      </p:sp>
    </p:spTree>
    <p:extLst>
      <p:ext uri="{BB962C8B-B14F-4D97-AF65-F5344CB8AC3E}">
        <p14:creationId xmlns:p14="http://schemas.microsoft.com/office/powerpoint/2010/main" val="1510528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BCDF-F0C5-4A54-908D-8EA2B6322262}"/>
              </a:ext>
            </a:extLst>
          </p:cNvPr>
          <p:cNvSpPr>
            <a:spLocks noGrp="1"/>
          </p:cNvSpPr>
          <p:nvPr>
            <p:ph type="title"/>
          </p:nvPr>
        </p:nvSpPr>
        <p:spPr/>
        <p:txBody>
          <a:bodyPr/>
          <a:lstStyle/>
          <a:p>
            <a:r>
              <a:rPr lang="en-US" dirty="0">
                <a:solidFill>
                  <a:schemeClr val="bg1"/>
                </a:solidFill>
              </a:rPr>
              <a:t>How soon will the application be reviewed?</a:t>
            </a:r>
          </a:p>
        </p:txBody>
      </p:sp>
      <p:sp>
        <p:nvSpPr>
          <p:cNvPr id="3" name="Content Placeholder 2">
            <a:extLst>
              <a:ext uri="{FF2B5EF4-FFF2-40B4-BE49-F238E27FC236}">
                <a16:creationId xmlns:a16="http://schemas.microsoft.com/office/drawing/2014/main" id="{D64A60EB-73FB-48EA-AEC3-2A97D9D8F7DB}"/>
              </a:ext>
            </a:extLst>
          </p:cNvPr>
          <p:cNvSpPr>
            <a:spLocks noGrp="1"/>
          </p:cNvSpPr>
          <p:nvPr>
            <p:ph idx="1"/>
          </p:nvPr>
        </p:nvSpPr>
        <p:spPr/>
        <p:txBody>
          <a:bodyPr/>
          <a:lstStyle/>
          <a:p>
            <a:r>
              <a:rPr lang="en-US" dirty="0">
                <a:solidFill>
                  <a:schemeClr val="bg1"/>
                </a:solidFill>
              </a:rPr>
              <a:t>Upon receipt of payment </a:t>
            </a:r>
          </a:p>
          <a:p>
            <a:r>
              <a:rPr lang="en-US" dirty="0">
                <a:solidFill>
                  <a:schemeClr val="bg1"/>
                </a:solidFill>
              </a:rPr>
              <a:t>The applicant will be notified via email of any </a:t>
            </a:r>
            <a:r>
              <a:rPr lang="en-US">
                <a:solidFill>
                  <a:schemeClr val="bg1"/>
                </a:solidFill>
              </a:rPr>
              <a:t>outstanding items</a:t>
            </a:r>
          </a:p>
          <a:p>
            <a:endParaRPr lang="en-US" dirty="0">
              <a:solidFill>
                <a:schemeClr val="bg1"/>
              </a:solidFill>
            </a:endParaRPr>
          </a:p>
        </p:txBody>
      </p:sp>
    </p:spTree>
    <p:extLst>
      <p:ext uri="{BB962C8B-B14F-4D97-AF65-F5344CB8AC3E}">
        <p14:creationId xmlns:p14="http://schemas.microsoft.com/office/powerpoint/2010/main" val="1436915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ECDC-E958-48E2-B3CE-F34DD1E8331D}"/>
              </a:ext>
            </a:extLst>
          </p:cNvPr>
          <p:cNvSpPr>
            <a:spLocks noGrp="1"/>
          </p:cNvSpPr>
          <p:nvPr>
            <p:ph type="title"/>
          </p:nvPr>
        </p:nvSpPr>
        <p:spPr/>
        <p:txBody>
          <a:bodyPr/>
          <a:lstStyle/>
          <a:p>
            <a:r>
              <a:rPr lang="en-US" dirty="0">
                <a:solidFill>
                  <a:schemeClr val="bg1"/>
                </a:solidFill>
              </a:rPr>
              <a:t>WHAT ARE SOME AVOIDABLE DELAYS?</a:t>
            </a:r>
          </a:p>
        </p:txBody>
      </p:sp>
      <p:sp>
        <p:nvSpPr>
          <p:cNvPr id="3" name="Content Placeholder 2">
            <a:extLst>
              <a:ext uri="{FF2B5EF4-FFF2-40B4-BE49-F238E27FC236}">
                <a16:creationId xmlns:a16="http://schemas.microsoft.com/office/drawing/2014/main" id="{78AA3753-CE4B-47D1-8DCD-6ECB7EDD2C68}"/>
              </a:ext>
            </a:extLst>
          </p:cNvPr>
          <p:cNvSpPr>
            <a:spLocks noGrp="1"/>
          </p:cNvSpPr>
          <p:nvPr>
            <p:ph idx="1"/>
          </p:nvPr>
        </p:nvSpPr>
        <p:spPr/>
        <p:txBody>
          <a:bodyPr/>
          <a:lstStyle/>
          <a:p>
            <a:r>
              <a:rPr lang="en-US" dirty="0">
                <a:solidFill>
                  <a:schemeClr val="bg1"/>
                </a:solidFill>
              </a:rPr>
              <a:t>Make sure the application is complete, if mailed in, the addendum must be signed.</a:t>
            </a:r>
          </a:p>
          <a:p>
            <a:r>
              <a:rPr lang="en-US" dirty="0">
                <a:solidFill>
                  <a:schemeClr val="bg1"/>
                </a:solidFill>
              </a:rPr>
              <a:t>Have the Dean’s letter or Notarized copy of the diploma submitted </a:t>
            </a:r>
          </a:p>
          <a:p>
            <a:r>
              <a:rPr lang="en-US" dirty="0">
                <a:solidFill>
                  <a:schemeClr val="bg1"/>
                </a:solidFill>
              </a:rPr>
              <a:t>Make certain the Affidavit page is completed and notarized correctly.</a:t>
            </a:r>
          </a:p>
          <a:p>
            <a:pPr marL="0" indent="0">
              <a:buNone/>
            </a:pPr>
            <a:endParaRPr lang="en-US" dirty="0">
              <a:solidFill>
                <a:schemeClr val="bg1"/>
              </a:solidFill>
            </a:endParaRPr>
          </a:p>
        </p:txBody>
      </p:sp>
    </p:spTree>
    <p:extLst>
      <p:ext uri="{BB962C8B-B14F-4D97-AF65-F5344CB8AC3E}">
        <p14:creationId xmlns:p14="http://schemas.microsoft.com/office/powerpoint/2010/main" val="1911157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8DE64-A0EC-45A1-B139-9BF61CF87D55}"/>
              </a:ext>
            </a:extLst>
          </p:cNvPr>
          <p:cNvSpPr>
            <a:spLocks noGrp="1"/>
          </p:cNvSpPr>
          <p:nvPr>
            <p:ph type="title"/>
          </p:nvPr>
        </p:nvSpPr>
        <p:spPr>
          <a:xfrm>
            <a:off x="2877448" y="2235283"/>
            <a:ext cx="9905998" cy="1478570"/>
          </a:xfrm>
        </p:spPr>
        <p:txBody>
          <a:bodyPr/>
          <a:lstStyle/>
          <a:p>
            <a:r>
              <a:rPr lang="en-US" dirty="0">
                <a:solidFill>
                  <a:schemeClr val="bg1"/>
                </a:solidFill>
              </a:rPr>
              <a:t>AFFIDAVIT DOS AND DON’TS</a:t>
            </a:r>
          </a:p>
        </p:txBody>
      </p:sp>
    </p:spTree>
    <p:extLst>
      <p:ext uri="{BB962C8B-B14F-4D97-AF65-F5344CB8AC3E}">
        <p14:creationId xmlns:p14="http://schemas.microsoft.com/office/powerpoint/2010/main" val="1558877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9410-4D44-4FA6-8038-BC1AA8D3F0ED}"/>
              </a:ext>
            </a:extLst>
          </p:cNvPr>
          <p:cNvSpPr>
            <a:spLocks noGrp="1"/>
          </p:cNvSpPr>
          <p:nvPr>
            <p:ph type="title"/>
          </p:nvPr>
        </p:nvSpPr>
        <p:spPr/>
        <p:txBody>
          <a:bodyPr/>
          <a:lstStyle/>
          <a:p>
            <a:r>
              <a:rPr lang="en-US" dirty="0">
                <a:solidFill>
                  <a:schemeClr val="bg1"/>
                </a:solidFill>
              </a:rPr>
              <a:t>1. Incorrect…not notarized</a:t>
            </a:r>
          </a:p>
        </p:txBody>
      </p:sp>
      <p:pic>
        <p:nvPicPr>
          <p:cNvPr id="4" name="Content Placeholder 3">
            <a:extLst>
              <a:ext uri="{FF2B5EF4-FFF2-40B4-BE49-F238E27FC236}">
                <a16:creationId xmlns:a16="http://schemas.microsoft.com/office/drawing/2014/main" id="{8489BF59-CAAD-406E-9D8D-2AAE67EA9374}"/>
              </a:ext>
            </a:extLst>
          </p:cNvPr>
          <p:cNvPicPr>
            <a:picLocks noGrp="1" noChangeAspect="1"/>
          </p:cNvPicPr>
          <p:nvPr>
            <p:ph idx="1"/>
          </p:nvPr>
        </p:nvPicPr>
        <p:blipFill>
          <a:blip r:embed="rId2"/>
          <a:stretch>
            <a:fillRect/>
          </a:stretch>
        </p:blipFill>
        <p:spPr>
          <a:xfrm>
            <a:off x="2220934" y="2097088"/>
            <a:ext cx="6711030" cy="4264486"/>
          </a:xfrm>
          <a:prstGeom prst="rect">
            <a:avLst/>
          </a:prstGeom>
        </p:spPr>
      </p:pic>
    </p:spTree>
    <p:extLst>
      <p:ext uri="{BB962C8B-B14F-4D97-AF65-F5344CB8AC3E}">
        <p14:creationId xmlns:p14="http://schemas.microsoft.com/office/powerpoint/2010/main" val="828692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A8F1-AD08-4CF5-A06F-A35981111B56}"/>
              </a:ext>
            </a:extLst>
          </p:cNvPr>
          <p:cNvSpPr>
            <a:spLocks noGrp="1"/>
          </p:cNvSpPr>
          <p:nvPr>
            <p:ph type="title"/>
          </p:nvPr>
        </p:nvSpPr>
        <p:spPr/>
        <p:txBody>
          <a:bodyPr/>
          <a:lstStyle/>
          <a:p>
            <a:r>
              <a:rPr lang="en-US" dirty="0">
                <a:solidFill>
                  <a:schemeClr val="bg1"/>
                </a:solidFill>
              </a:rPr>
              <a:t>2. INCORRECT…Not signed by the applicant</a:t>
            </a:r>
          </a:p>
        </p:txBody>
      </p:sp>
      <p:pic>
        <p:nvPicPr>
          <p:cNvPr id="4" name="Content Placeholder 3">
            <a:extLst>
              <a:ext uri="{FF2B5EF4-FFF2-40B4-BE49-F238E27FC236}">
                <a16:creationId xmlns:a16="http://schemas.microsoft.com/office/drawing/2014/main" id="{0E0B31DA-0235-4A1F-9EA2-10E78A2777E3}"/>
              </a:ext>
            </a:extLst>
          </p:cNvPr>
          <p:cNvPicPr>
            <a:picLocks noGrp="1" noChangeAspect="1"/>
          </p:cNvPicPr>
          <p:nvPr>
            <p:ph idx="1"/>
          </p:nvPr>
        </p:nvPicPr>
        <p:blipFill>
          <a:blip r:embed="rId2"/>
          <a:stretch>
            <a:fillRect/>
          </a:stretch>
        </p:blipFill>
        <p:spPr>
          <a:xfrm>
            <a:off x="1998226" y="1894984"/>
            <a:ext cx="7132522" cy="4532321"/>
          </a:xfrm>
          <a:prstGeom prst="rect">
            <a:avLst/>
          </a:prstGeom>
        </p:spPr>
      </p:pic>
    </p:spTree>
    <p:extLst>
      <p:ext uri="{BB962C8B-B14F-4D97-AF65-F5344CB8AC3E}">
        <p14:creationId xmlns:p14="http://schemas.microsoft.com/office/powerpoint/2010/main" val="2348853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4C69-DD79-4A8A-8EEA-92DED4355800}"/>
              </a:ext>
            </a:extLst>
          </p:cNvPr>
          <p:cNvSpPr>
            <a:spLocks noGrp="1"/>
          </p:cNvSpPr>
          <p:nvPr>
            <p:ph type="title"/>
          </p:nvPr>
        </p:nvSpPr>
        <p:spPr/>
        <p:txBody>
          <a:bodyPr/>
          <a:lstStyle/>
          <a:p>
            <a:r>
              <a:rPr lang="en-US" dirty="0">
                <a:solidFill>
                  <a:schemeClr val="bg1"/>
                </a:solidFill>
              </a:rPr>
              <a:t>3. CORRECTLY DONE…Seal is on photo </a:t>
            </a:r>
          </a:p>
        </p:txBody>
      </p:sp>
      <p:pic>
        <p:nvPicPr>
          <p:cNvPr id="4" name="Content Placeholder 3">
            <a:extLst>
              <a:ext uri="{FF2B5EF4-FFF2-40B4-BE49-F238E27FC236}">
                <a16:creationId xmlns:a16="http://schemas.microsoft.com/office/drawing/2014/main" id="{DCE848B6-C5E1-4162-A777-BA91922C1E81}"/>
              </a:ext>
            </a:extLst>
          </p:cNvPr>
          <p:cNvPicPr>
            <a:picLocks noGrp="1" noChangeAspect="1"/>
          </p:cNvPicPr>
          <p:nvPr>
            <p:ph idx="1"/>
          </p:nvPr>
        </p:nvPicPr>
        <p:blipFill>
          <a:blip r:embed="rId2"/>
          <a:stretch>
            <a:fillRect/>
          </a:stretch>
        </p:blipFill>
        <p:spPr>
          <a:xfrm>
            <a:off x="1789045" y="1723795"/>
            <a:ext cx="8309113" cy="4955301"/>
          </a:xfrm>
          <a:prstGeom prst="rect">
            <a:avLst/>
          </a:prstGeom>
        </p:spPr>
      </p:pic>
    </p:spTree>
    <p:extLst>
      <p:ext uri="{BB962C8B-B14F-4D97-AF65-F5344CB8AC3E}">
        <p14:creationId xmlns:p14="http://schemas.microsoft.com/office/powerpoint/2010/main" val="3825937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CDA3A-B152-4D0E-9370-B930EB9BED28}"/>
              </a:ext>
            </a:extLst>
          </p:cNvPr>
          <p:cNvSpPr>
            <a:spLocks noGrp="1"/>
          </p:cNvSpPr>
          <p:nvPr>
            <p:ph type="title"/>
          </p:nvPr>
        </p:nvSpPr>
        <p:spPr/>
        <p:txBody>
          <a:bodyPr/>
          <a:lstStyle/>
          <a:p>
            <a:r>
              <a:rPr lang="en-US" dirty="0">
                <a:solidFill>
                  <a:schemeClr val="bg1"/>
                </a:solidFill>
              </a:rPr>
              <a:t>4. Incorrectly done…Stamp is covering the face</a:t>
            </a:r>
          </a:p>
        </p:txBody>
      </p:sp>
      <p:pic>
        <p:nvPicPr>
          <p:cNvPr id="4" name="Content Placeholder 3">
            <a:extLst>
              <a:ext uri="{FF2B5EF4-FFF2-40B4-BE49-F238E27FC236}">
                <a16:creationId xmlns:a16="http://schemas.microsoft.com/office/drawing/2014/main" id="{40DC996D-E27A-46C7-AF60-CB2F5AC4B7EA}"/>
              </a:ext>
            </a:extLst>
          </p:cNvPr>
          <p:cNvPicPr>
            <a:picLocks noGrp="1" noChangeAspect="1"/>
          </p:cNvPicPr>
          <p:nvPr>
            <p:ph idx="1"/>
          </p:nvPr>
        </p:nvPicPr>
        <p:blipFill>
          <a:blip r:embed="rId2"/>
          <a:stretch>
            <a:fillRect/>
          </a:stretch>
        </p:blipFill>
        <p:spPr>
          <a:xfrm>
            <a:off x="2425148" y="1562747"/>
            <a:ext cx="8090451" cy="5141032"/>
          </a:xfrm>
          <a:prstGeom prst="rect">
            <a:avLst/>
          </a:prstGeom>
        </p:spPr>
      </p:pic>
    </p:spTree>
    <p:extLst>
      <p:ext uri="{BB962C8B-B14F-4D97-AF65-F5344CB8AC3E}">
        <p14:creationId xmlns:p14="http://schemas.microsoft.com/office/powerpoint/2010/main" val="3245353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2DCB4-8127-4BBC-BC2A-6F617AD18B44}"/>
              </a:ext>
            </a:extLst>
          </p:cNvPr>
          <p:cNvSpPr>
            <a:spLocks noGrp="1"/>
          </p:cNvSpPr>
          <p:nvPr>
            <p:ph type="title"/>
          </p:nvPr>
        </p:nvSpPr>
        <p:spPr/>
        <p:txBody>
          <a:bodyPr/>
          <a:lstStyle/>
          <a:p>
            <a:r>
              <a:rPr lang="en-US" b="1" dirty="0">
                <a:solidFill>
                  <a:schemeClr val="bg2">
                    <a:lumMod val="50000"/>
                  </a:schemeClr>
                </a:solidFill>
              </a:rPr>
              <a:t>I have been offered residency in the state of Maine, what do I do?				</a:t>
            </a:r>
          </a:p>
        </p:txBody>
      </p:sp>
      <p:sp>
        <p:nvSpPr>
          <p:cNvPr id="3" name="Content Placeholder 2">
            <a:extLst>
              <a:ext uri="{FF2B5EF4-FFF2-40B4-BE49-F238E27FC236}">
                <a16:creationId xmlns:a16="http://schemas.microsoft.com/office/drawing/2014/main" id="{5244E7AF-DDC7-4897-B9D8-F27752ED1C5A}"/>
              </a:ext>
            </a:extLst>
          </p:cNvPr>
          <p:cNvSpPr>
            <a:spLocks noGrp="1"/>
          </p:cNvSpPr>
          <p:nvPr>
            <p:ph idx="1"/>
          </p:nvPr>
        </p:nvSpPr>
        <p:spPr/>
        <p:txBody>
          <a:bodyPr/>
          <a:lstStyle/>
          <a:p>
            <a:pPr marL="0" indent="0">
              <a:buNone/>
            </a:pPr>
            <a:r>
              <a:rPr lang="en-US" dirty="0">
                <a:solidFill>
                  <a:schemeClr val="bg2">
                    <a:lumMod val="50000"/>
                  </a:schemeClr>
                </a:solidFill>
              </a:rPr>
              <a:t>You first need to apply for an Educational Certificate.</a:t>
            </a:r>
          </a:p>
          <a:p>
            <a:pPr marL="0" indent="0">
              <a:buNone/>
            </a:pPr>
            <a:r>
              <a:rPr lang="en-US" dirty="0">
                <a:solidFill>
                  <a:schemeClr val="bg2">
                    <a:lumMod val="50000"/>
                  </a:schemeClr>
                </a:solidFill>
              </a:rPr>
              <a:t>You can find the application at: </a:t>
            </a:r>
            <a:r>
              <a:rPr lang="en-US" dirty="0">
                <a:solidFill>
                  <a:schemeClr val="bg2">
                    <a:lumMod val="50000"/>
                  </a:schemeClr>
                </a:solidFill>
                <a:hlinkClick r:id="rId2"/>
              </a:rPr>
              <a:t>http://www.fsmb.org/licensure/uniform-application/</a:t>
            </a:r>
            <a:endParaRPr lang="en-US" dirty="0">
              <a:solidFill>
                <a:schemeClr val="bg2">
                  <a:lumMod val="50000"/>
                </a:schemeClr>
              </a:solidFill>
            </a:endParaRPr>
          </a:p>
          <a:p>
            <a:pPr marL="0" indent="0">
              <a:buNone/>
            </a:pPr>
            <a:endParaRPr lang="en-US" dirty="0">
              <a:solidFill>
                <a:schemeClr val="bg2">
                  <a:lumMod val="50000"/>
                </a:schemeClr>
              </a:solidFill>
            </a:endParaRPr>
          </a:p>
        </p:txBody>
      </p:sp>
    </p:spTree>
    <p:extLst>
      <p:ext uri="{BB962C8B-B14F-4D97-AF65-F5344CB8AC3E}">
        <p14:creationId xmlns:p14="http://schemas.microsoft.com/office/powerpoint/2010/main" val="817205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06D267-7D3B-415E-81FD-DA45D7EBE735}"/>
              </a:ext>
            </a:extLst>
          </p:cNvPr>
          <p:cNvSpPr>
            <a:spLocks noGrp="1"/>
          </p:cNvSpPr>
          <p:nvPr>
            <p:ph type="ctrTitle"/>
          </p:nvPr>
        </p:nvSpPr>
        <p:spPr/>
        <p:txBody>
          <a:bodyPr/>
          <a:lstStyle/>
          <a:p>
            <a:r>
              <a:rPr lang="en-US" dirty="0">
                <a:solidFill>
                  <a:schemeClr val="bg1"/>
                </a:solidFill>
              </a:rPr>
              <a:t>           UA introduction</a:t>
            </a:r>
          </a:p>
        </p:txBody>
      </p:sp>
    </p:spTree>
    <p:extLst>
      <p:ext uri="{BB962C8B-B14F-4D97-AF65-F5344CB8AC3E}">
        <p14:creationId xmlns:p14="http://schemas.microsoft.com/office/powerpoint/2010/main" val="669352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62D196F-6C18-44B5-B117-425C4400DFDB}"/>
              </a:ext>
            </a:extLst>
          </p:cNvPr>
          <p:cNvSpPr>
            <a:spLocks noGrp="1" noChangeArrowheads="1"/>
          </p:cNvSpPr>
          <p:nvPr>
            <p:ph type="title"/>
          </p:nvPr>
        </p:nvSpPr>
        <p:spPr/>
        <p:txBody>
          <a:bodyPr/>
          <a:lstStyle/>
          <a:p>
            <a:r>
              <a:rPr lang="en-US" altLang="en-US">
                <a:ea typeface="ＭＳ Ｐゴシック" panose="020B0600070205080204" pitchFamily="34" charset="-128"/>
              </a:rPr>
              <a:t>Sample UA – Access UA</a:t>
            </a:r>
          </a:p>
        </p:txBody>
      </p:sp>
      <p:pic>
        <p:nvPicPr>
          <p:cNvPr id="12291" name="Content Placeholder 3">
            <a:extLst>
              <a:ext uri="{FF2B5EF4-FFF2-40B4-BE49-F238E27FC236}">
                <a16:creationId xmlns:a16="http://schemas.microsoft.com/office/drawing/2014/main" id="{D28073CD-C1C5-4E00-B5E9-85BC562C7A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05088" y="1600200"/>
            <a:ext cx="6934200" cy="5029200"/>
          </a:xfrm>
        </p:spPr>
      </p:pic>
      <p:sp>
        <p:nvSpPr>
          <p:cNvPr id="6" name="Oval 5">
            <a:extLst>
              <a:ext uri="{FF2B5EF4-FFF2-40B4-BE49-F238E27FC236}">
                <a16:creationId xmlns:a16="http://schemas.microsoft.com/office/drawing/2014/main" id="{7E8BF1A4-E3AF-4133-8213-F20982572B4A}"/>
              </a:ext>
            </a:extLst>
          </p:cNvPr>
          <p:cNvSpPr/>
          <p:nvPr/>
        </p:nvSpPr>
        <p:spPr>
          <a:xfrm>
            <a:off x="6072188" y="4876800"/>
            <a:ext cx="15240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61052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4336E53-944A-4047-844D-1D85FC66B51A}"/>
              </a:ext>
            </a:extLst>
          </p:cNvPr>
          <p:cNvSpPr>
            <a:spLocks noGrp="1" noChangeArrowheads="1"/>
          </p:cNvSpPr>
          <p:nvPr>
            <p:ph type="title"/>
          </p:nvPr>
        </p:nvSpPr>
        <p:spPr/>
        <p:txBody>
          <a:bodyPr/>
          <a:lstStyle/>
          <a:p>
            <a:r>
              <a:rPr lang="en-US" altLang="en-US">
                <a:ea typeface="ＭＳ Ｐゴシック" panose="020B0600070205080204" pitchFamily="34" charset="-128"/>
              </a:rPr>
              <a:t>Sample UA – Sign In</a:t>
            </a:r>
          </a:p>
        </p:txBody>
      </p:sp>
      <p:pic>
        <p:nvPicPr>
          <p:cNvPr id="14339" name="Content Placeholder 4">
            <a:extLst>
              <a:ext uri="{FF2B5EF4-FFF2-40B4-BE49-F238E27FC236}">
                <a16:creationId xmlns:a16="http://schemas.microsoft.com/office/drawing/2014/main" id="{8C94271A-A95E-4351-B047-1841DD2C410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24200" y="1655763"/>
            <a:ext cx="4114800" cy="2976563"/>
          </a:xfrm>
        </p:spPr>
      </p:pic>
      <p:pic>
        <p:nvPicPr>
          <p:cNvPr id="14340" name="Picture 5">
            <a:extLst>
              <a:ext uri="{FF2B5EF4-FFF2-40B4-BE49-F238E27FC236}">
                <a16:creationId xmlns:a16="http://schemas.microsoft.com/office/drawing/2014/main" id="{49F75AB4-9078-4EDD-A989-9045280921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537076"/>
            <a:ext cx="73152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Bent 7">
            <a:extLst>
              <a:ext uri="{FF2B5EF4-FFF2-40B4-BE49-F238E27FC236}">
                <a16:creationId xmlns:a16="http://schemas.microsoft.com/office/drawing/2014/main" id="{AE28E016-481C-453A-92DC-6ADD25FF18A7}"/>
              </a:ext>
            </a:extLst>
          </p:cNvPr>
          <p:cNvSpPr/>
          <p:nvPr/>
        </p:nvSpPr>
        <p:spPr>
          <a:xfrm rot="5400000">
            <a:off x="6436519" y="2135982"/>
            <a:ext cx="1604963" cy="2362200"/>
          </a:xfrm>
          <a:prstGeom prst="bentArrow">
            <a:avLst/>
          </a:prstGeom>
          <a:solidFill>
            <a:srgbClr val="FCC21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2156264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F5ACE9A-0594-4CA7-BA77-CE8125B7802F}"/>
              </a:ext>
            </a:extLst>
          </p:cNvPr>
          <p:cNvSpPr>
            <a:spLocks noGrp="1" noChangeArrowheads="1"/>
          </p:cNvSpPr>
          <p:nvPr>
            <p:ph type="title"/>
          </p:nvPr>
        </p:nvSpPr>
        <p:spPr/>
        <p:txBody>
          <a:bodyPr/>
          <a:lstStyle/>
          <a:p>
            <a:r>
              <a:rPr lang="en-US" altLang="en-US">
                <a:ea typeface="ＭＳ Ｐゴシック" panose="020B0600070205080204" pitchFamily="34" charset="-128"/>
              </a:rPr>
              <a:t>Sample UA – State Instructions/Addendum</a:t>
            </a:r>
          </a:p>
        </p:txBody>
      </p:sp>
      <p:pic>
        <p:nvPicPr>
          <p:cNvPr id="16387" name="Picture 2" descr="image001">
            <a:extLst>
              <a:ext uri="{FF2B5EF4-FFF2-40B4-BE49-F238E27FC236}">
                <a16:creationId xmlns:a16="http://schemas.microsoft.com/office/drawing/2014/main" id="{903F5A00-9DC5-4921-9363-18759CF5D51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06576" y="1828800"/>
            <a:ext cx="8367713" cy="2895600"/>
          </a:xfrm>
        </p:spPr>
      </p:pic>
    </p:spTree>
    <p:extLst>
      <p:ext uri="{BB962C8B-B14F-4D97-AF65-F5344CB8AC3E}">
        <p14:creationId xmlns:p14="http://schemas.microsoft.com/office/powerpoint/2010/main" val="1092360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FD102E9-2850-42B8-89C1-5C6DC1DAC326}"/>
              </a:ext>
            </a:extLst>
          </p:cNvPr>
          <p:cNvSpPr>
            <a:spLocks noGrp="1" noChangeArrowheads="1"/>
          </p:cNvSpPr>
          <p:nvPr>
            <p:ph type="title"/>
          </p:nvPr>
        </p:nvSpPr>
        <p:spPr/>
        <p:txBody>
          <a:bodyPr/>
          <a:lstStyle/>
          <a:p>
            <a:r>
              <a:rPr lang="en-US" altLang="en-US">
                <a:ea typeface="ＭＳ Ｐゴシック" panose="020B0600070205080204" pitchFamily="34" charset="-128"/>
              </a:rPr>
              <a:t>Sample UA – State Instructions/Addedum</a:t>
            </a:r>
          </a:p>
        </p:txBody>
      </p:sp>
      <p:pic>
        <p:nvPicPr>
          <p:cNvPr id="18435" name="Picture 1">
            <a:extLst>
              <a:ext uri="{FF2B5EF4-FFF2-40B4-BE49-F238E27FC236}">
                <a16:creationId xmlns:a16="http://schemas.microsoft.com/office/drawing/2014/main" id="{0A9440A1-8FB4-4484-9D6E-773718E47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2" y="180975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644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7AD0024-A469-4144-BD53-5FBE7C32C1F6}"/>
              </a:ext>
            </a:extLst>
          </p:cNvPr>
          <p:cNvSpPr>
            <a:spLocks noGrp="1" noChangeArrowheads="1"/>
          </p:cNvSpPr>
          <p:nvPr>
            <p:ph type="title"/>
          </p:nvPr>
        </p:nvSpPr>
        <p:spPr/>
        <p:txBody>
          <a:bodyPr/>
          <a:lstStyle/>
          <a:p>
            <a:r>
              <a:rPr lang="en-US" altLang="en-US">
                <a:ea typeface="ＭＳ Ｐゴシック" panose="020B0600070205080204" pitchFamily="34" charset="-128"/>
              </a:rPr>
              <a:t>Sample UA – Online Data</a:t>
            </a:r>
          </a:p>
        </p:txBody>
      </p:sp>
      <p:pic>
        <p:nvPicPr>
          <p:cNvPr id="20483" name="Content Placeholder 3">
            <a:extLst>
              <a:ext uri="{FF2B5EF4-FFF2-40B4-BE49-F238E27FC236}">
                <a16:creationId xmlns:a16="http://schemas.microsoft.com/office/drawing/2014/main" id="{700758E9-1A70-43A6-8CD9-69F67ECF48A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732212" y="1714501"/>
            <a:ext cx="4724400" cy="4879975"/>
          </a:xfrm>
        </p:spPr>
      </p:pic>
    </p:spTree>
    <p:extLst>
      <p:ext uri="{BB962C8B-B14F-4D97-AF65-F5344CB8AC3E}">
        <p14:creationId xmlns:p14="http://schemas.microsoft.com/office/powerpoint/2010/main" val="3765949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EA9C86D-DE12-4BF1-9E65-A7AFD2514330}"/>
              </a:ext>
            </a:extLst>
          </p:cNvPr>
          <p:cNvSpPr>
            <a:spLocks noGrp="1" noChangeArrowheads="1"/>
          </p:cNvSpPr>
          <p:nvPr>
            <p:ph type="title"/>
          </p:nvPr>
        </p:nvSpPr>
        <p:spPr/>
        <p:txBody>
          <a:bodyPr/>
          <a:lstStyle/>
          <a:p>
            <a:r>
              <a:rPr lang="en-US" altLang="en-US">
                <a:ea typeface="ＭＳ Ｐゴシック" panose="020B0600070205080204" pitchFamily="34" charset="-128"/>
              </a:rPr>
              <a:t>Sample UA – Name Section</a:t>
            </a:r>
          </a:p>
        </p:txBody>
      </p:sp>
      <p:pic>
        <p:nvPicPr>
          <p:cNvPr id="22531" name="Content Placeholder 9">
            <a:extLst>
              <a:ext uri="{FF2B5EF4-FFF2-40B4-BE49-F238E27FC236}">
                <a16:creationId xmlns:a16="http://schemas.microsoft.com/office/drawing/2014/main" id="{807E0DA9-9532-4EFE-BF0D-AC62A4CB5A1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00400" y="1676401"/>
            <a:ext cx="4572000" cy="3844925"/>
          </a:xfrm>
        </p:spPr>
      </p:pic>
    </p:spTree>
    <p:extLst>
      <p:ext uri="{BB962C8B-B14F-4D97-AF65-F5344CB8AC3E}">
        <p14:creationId xmlns:p14="http://schemas.microsoft.com/office/powerpoint/2010/main" val="986731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6839E1B-2CB8-440B-96CE-3D854D1325A9}"/>
              </a:ext>
            </a:extLst>
          </p:cNvPr>
          <p:cNvSpPr>
            <a:spLocks noGrp="1" noChangeArrowheads="1"/>
          </p:cNvSpPr>
          <p:nvPr>
            <p:ph type="title"/>
          </p:nvPr>
        </p:nvSpPr>
        <p:spPr/>
        <p:txBody>
          <a:bodyPr/>
          <a:lstStyle/>
          <a:p>
            <a:r>
              <a:rPr lang="en-US" altLang="en-US">
                <a:ea typeface="ＭＳ Ｐゴシック" panose="020B0600070205080204" pitchFamily="34" charset="-128"/>
              </a:rPr>
              <a:t>Sample UA – Identification Section</a:t>
            </a:r>
          </a:p>
        </p:txBody>
      </p:sp>
      <p:pic>
        <p:nvPicPr>
          <p:cNvPr id="24579" name="Picture 4">
            <a:extLst>
              <a:ext uri="{FF2B5EF4-FFF2-40B4-BE49-F238E27FC236}">
                <a16:creationId xmlns:a16="http://schemas.microsoft.com/office/drawing/2014/main" id="{F09E385E-20DA-47EA-BC64-76C2235D4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150" y="1944688"/>
            <a:ext cx="5791200" cy="456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571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713F679-D29C-4B9D-A765-7164F5B54AA2}"/>
              </a:ext>
            </a:extLst>
          </p:cNvPr>
          <p:cNvSpPr>
            <a:spLocks noGrp="1" noChangeArrowheads="1"/>
          </p:cNvSpPr>
          <p:nvPr>
            <p:ph type="title"/>
          </p:nvPr>
        </p:nvSpPr>
        <p:spPr/>
        <p:txBody>
          <a:bodyPr/>
          <a:lstStyle/>
          <a:p>
            <a:r>
              <a:rPr lang="en-US" altLang="en-US">
                <a:ea typeface="ＭＳ Ｐゴシック" panose="020B0600070205080204" pitchFamily="34" charset="-128"/>
              </a:rPr>
              <a:t>UA Sample – Address Section</a:t>
            </a:r>
          </a:p>
        </p:txBody>
      </p:sp>
      <p:pic>
        <p:nvPicPr>
          <p:cNvPr id="26627" name="Content Placeholder 1">
            <a:extLst>
              <a:ext uri="{FF2B5EF4-FFF2-40B4-BE49-F238E27FC236}">
                <a16:creationId xmlns:a16="http://schemas.microsoft.com/office/drawing/2014/main" id="{291287C3-AA9A-4915-A8E5-838F5D9F75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24100" y="1676400"/>
            <a:ext cx="6248400" cy="4800600"/>
          </a:xfrm>
        </p:spPr>
      </p:pic>
    </p:spTree>
    <p:extLst>
      <p:ext uri="{BB962C8B-B14F-4D97-AF65-F5344CB8AC3E}">
        <p14:creationId xmlns:p14="http://schemas.microsoft.com/office/powerpoint/2010/main" val="4000875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9CD0FBD-9395-408A-84D3-B392E8B91D21}"/>
              </a:ext>
            </a:extLst>
          </p:cNvPr>
          <p:cNvSpPr>
            <a:spLocks noGrp="1" noChangeArrowheads="1"/>
          </p:cNvSpPr>
          <p:nvPr>
            <p:ph type="title"/>
          </p:nvPr>
        </p:nvSpPr>
        <p:spPr/>
        <p:txBody>
          <a:bodyPr/>
          <a:lstStyle/>
          <a:p>
            <a:r>
              <a:rPr lang="en-US" altLang="en-US">
                <a:ea typeface="ＭＳ Ｐゴシック" panose="020B0600070205080204" pitchFamily="34" charset="-128"/>
              </a:rPr>
              <a:t>UA Sample – Phone Number Section</a:t>
            </a:r>
          </a:p>
        </p:txBody>
      </p:sp>
      <p:pic>
        <p:nvPicPr>
          <p:cNvPr id="28675" name="Content Placeholder 1">
            <a:extLst>
              <a:ext uri="{FF2B5EF4-FFF2-40B4-BE49-F238E27FC236}">
                <a16:creationId xmlns:a16="http://schemas.microsoft.com/office/drawing/2014/main" id="{BFC1E362-9420-4643-92F8-C40FC01657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0" y="1972282"/>
            <a:ext cx="6553200" cy="4267200"/>
          </a:xfrm>
        </p:spPr>
      </p:pic>
    </p:spTree>
    <p:extLst>
      <p:ext uri="{BB962C8B-B14F-4D97-AF65-F5344CB8AC3E}">
        <p14:creationId xmlns:p14="http://schemas.microsoft.com/office/powerpoint/2010/main" val="929691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81EA-7335-4882-89C9-9E49202739D0}"/>
              </a:ext>
            </a:extLst>
          </p:cNvPr>
          <p:cNvSpPr>
            <a:spLocks noGrp="1"/>
          </p:cNvSpPr>
          <p:nvPr>
            <p:ph type="title"/>
          </p:nvPr>
        </p:nvSpPr>
        <p:spPr/>
        <p:txBody>
          <a:bodyPr/>
          <a:lstStyle/>
          <a:p>
            <a:r>
              <a:rPr lang="en-US" b="1" dirty="0">
                <a:solidFill>
                  <a:schemeClr val="bg2">
                    <a:lumMod val="50000"/>
                  </a:schemeClr>
                </a:solidFill>
              </a:rPr>
              <a:t>What is an educational certificate?</a:t>
            </a:r>
          </a:p>
        </p:txBody>
      </p:sp>
      <p:sp>
        <p:nvSpPr>
          <p:cNvPr id="3" name="Content Placeholder 2">
            <a:extLst>
              <a:ext uri="{FF2B5EF4-FFF2-40B4-BE49-F238E27FC236}">
                <a16:creationId xmlns:a16="http://schemas.microsoft.com/office/drawing/2014/main" id="{D01F5CA0-1BCD-4602-AC56-7E6DAD763060}"/>
              </a:ext>
            </a:extLst>
          </p:cNvPr>
          <p:cNvSpPr>
            <a:spLocks noGrp="1"/>
          </p:cNvSpPr>
          <p:nvPr>
            <p:ph idx="1"/>
          </p:nvPr>
        </p:nvSpPr>
        <p:spPr/>
        <p:txBody>
          <a:bodyPr/>
          <a:lstStyle/>
          <a:p>
            <a:pPr marL="0" indent="0">
              <a:buNone/>
            </a:pPr>
            <a:r>
              <a:rPr lang="en-US" dirty="0">
                <a:solidFill>
                  <a:schemeClr val="bg2">
                    <a:lumMod val="50000"/>
                  </a:schemeClr>
                </a:solidFill>
              </a:rPr>
              <a:t>An Educational Certificate is for physicians who are in ACGME approved postgraduate training (residency) in Maine. It is only valid at the hospital system administering the residency. This license is site and date specific.</a:t>
            </a:r>
          </a:p>
        </p:txBody>
      </p:sp>
    </p:spTree>
    <p:extLst>
      <p:ext uri="{BB962C8B-B14F-4D97-AF65-F5344CB8AC3E}">
        <p14:creationId xmlns:p14="http://schemas.microsoft.com/office/powerpoint/2010/main" val="1436528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BD46B330-CC61-408C-A468-45EFF18C2EBE}"/>
              </a:ext>
            </a:extLst>
          </p:cNvPr>
          <p:cNvSpPr>
            <a:spLocks noGrp="1" noChangeArrowheads="1"/>
          </p:cNvSpPr>
          <p:nvPr>
            <p:ph type="title"/>
          </p:nvPr>
        </p:nvSpPr>
        <p:spPr/>
        <p:txBody>
          <a:bodyPr/>
          <a:lstStyle/>
          <a:p>
            <a:r>
              <a:rPr lang="en-US" altLang="en-US">
                <a:ea typeface="ＭＳ Ｐゴシック" panose="020B0600070205080204" pitchFamily="34" charset="-128"/>
              </a:rPr>
              <a:t>UA Sample – Email Address Section</a:t>
            </a:r>
          </a:p>
        </p:txBody>
      </p:sp>
      <p:pic>
        <p:nvPicPr>
          <p:cNvPr id="30723" name="Content Placeholder 1">
            <a:extLst>
              <a:ext uri="{FF2B5EF4-FFF2-40B4-BE49-F238E27FC236}">
                <a16:creationId xmlns:a16="http://schemas.microsoft.com/office/drawing/2014/main" id="{B602C729-ADE3-4231-B30E-6178F0F40B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05100" y="1885950"/>
            <a:ext cx="5486400" cy="3638550"/>
          </a:xfrm>
        </p:spPr>
      </p:pic>
    </p:spTree>
    <p:extLst>
      <p:ext uri="{BB962C8B-B14F-4D97-AF65-F5344CB8AC3E}">
        <p14:creationId xmlns:p14="http://schemas.microsoft.com/office/powerpoint/2010/main" val="895655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EFB5D2F1-17AF-483D-890A-A053A9529F7E}"/>
              </a:ext>
            </a:extLst>
          </p:cNvPr>
          <p:cNvSpPr>
            <a:spLocks noGrp="1" noChangeArrowheads="1"/>
          </p:cNvSpPr>
          <p:nvPr>
            <p:ph type="title"/>
          </p:nvPr>
        </p:nvSpPr>
        <p:spPr/>
        <p:txBody>
          <a:bodyPr/>
          <a:lstStyle/>
          <a:p>
            <a:r>
              <a:rPr lang="en-US" altLang="en-US">
                <a:ea typeface="ＭＳ Ｐゴシック" panose="020B0600070205080204" pitchFamily="34" charset="-128"/>
              </a:rPr>
              <a:t>UA Sample – Medical Education Section</a:t>
            </a:r>
          </a:p>
        </p:txBody>
      </p:sp>
      <p:pic>
        <p:nvPicPr>
          <p:cNvPr id="32771" name="Content Placeholder 1">
            <a:extLst>
              <a:ext uri="{FF2B5EF4-FFF2-40B4-BE49-F238E27FC236}">
                <a16:creationId xmlns:a16="http://schemas.microsoft.com/office/drawing/2014/main" id="{0F5BF182-0525-4059-8B76-2EAF64DD674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14526" y="1524000"/>
            <a:ext cx="6543675" cy="3962400"/>
          </a:xfrm>
        </p:spPr>
      </p:pic>
    </p:spTree>
    <p:extLst>
      <p:ext uri="{BB962C8B-B14F-4D97-AF65-F5344CB8AC3E}">
        <p14:creationId xmlns:p14="http://schemas.microsoft.com/office/powerpoint/2010/main" val="4021304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CED93881-59BC-447D-B5A3-13B7BC0CF48A}"/>
              </a:ext>
            </a:extLst>
          </p:cNvPr>
          <p:cNvSpPr>
            <a:spLocks noGrp="1" noChangeArrowheads="1"/>
          </p:cNvSpPr>
          <p:nvPr>
            <p:ph type="title"/>
          </p:nvPr>
        </p:nvSpPr>
        <p:spPr>
          <a:xfrm>
            <a:off x="1828800" y="533400"/>
            <a:ext cx="8686800" cy="914400"/>
          </a:xfrm>
        </p:spPr>
        <p:txBody>
          <a:bodyPr>
            <a:normAutofit fontScale="90000"/>
          </a:bodyPr>
          <a:lstStyle/>
          <a:p>
            <a:r>
              <a:rPr lang="en-US" altLang="en-US">
                <a:ea typeface="ＭＳ Ｐゴシック" panose="020B0600070205080204" pitchFamily="34" charset="-128"/>
              </a:rPr>
              <a:t>UA Sample – ECFMG &amp; 5</a:t>
            </a:r>
            <a:r>
              <a:rPr lang="en-US" altLang="en-US" baseline="30000">
                <a:ea typeface="ＭＳ Ｐゴシック" panose="020B0600070205080204" pitchFamily="34" charset="-128"/>
              </a:rPr>
              <a:t>Th</a:t>
            </a:r>
            <a:r>
              <a:rPr lang="en-US" altLang="en-US">
                <a:ea typeface="ＭＳ Ｐゴシック" panose="020B0600070205080204" pitchFamily="34" charset="-128"/>
              </a:rPr>
              <a:t> Pathway Section</a:t>
            </a:r>
          </a:p>
        </p:txBody>
      </p:sp>
      <p:pic>
        <p:nvPicPr>
          <p:cNvPr id="34819" name="Content Placeholder 1">
            <a:extLst>
              <a:ext uri="{FF2B5EF4-FFF2-40B4-BE49-F238E27FC236}">
                <a16:creationId xmlns:a16="http://schemas.microsoft.com/office/drawing/2014/main" id="{6B138FC3-0119-4A52-86FF-19C87E961C9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33600" y="1571626"/>
            <a:ext cx="6248400" cy="4067175"/>
          </a:xfrm>
        </p:spPr>
      </p:pic>
    </p:spTree>
    <p:extLst>
      <p:ext uri="{BB962C8B-B14F-4D97-AF65-F5344CB8AC3E}">
        <p14:creationId xmlns:p14="http://schemas.microsoft.com/office/powerpoint/2010/main" val="2692685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134F342-0966-4E56-A15E-44E264E8B14D}"/>
              </a:ext>
            </a:extLst>
          </p:cNvPr>
          <p:cNvSpPr>
            <a:spLocks noGrp="1" noChangeArrowheads="1"/>
          </p:cNvSpPr>
          <p:nvPr>
            <p:ph type="title"/>
          </p:nvPr>
        </p:nvSpPr>
        <p:spPr/>
        <p:txBody>
          <a:bodyPr/>
          <a:lstStyle/>
          <a:p>
            <a:r>
              <a:rPr lang="en-US" altLang="en-US">
                <a:ea typeface="ＭＳ Ｐゴシック" panose="020B0600070205080204" pitchFamily="34" charset="-128"/>
              </a:rPr>
              <a:t>UA Sample – Accredited Training Section</a:t>
            </a:r>
          </a:p>
        </p:txBody>
      </p:sp>
      <p:pic>
        <p:nvPicPr>
          <p:cNvPr id="36867" name="Content Placeholder 1">
            <a:extLst>
              <a:ext uri="{FF2B5EF4-FFF2-40B4-BE49-F238E27FC236}">
                <a16:creationId xmlns:a16="http://schemas.microsoft.com/office/drawing/2014/main" id="{A10E0361-3540-4E24-8286-683C096462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57500" y="2097088"/>
            <a:ext cx="5791200" cy="4114800"/>
          </a:xfrm>
        </p:spPr>
      </p:pic>
    </p:spTree>
    <p:extLst>
      <p:ext uri="{BB962C8B-B14F-4D97-AF65-F5344CB8AC3E}">
        <p14:creationId xmlns:p14="http://schemas.microsoft.com/office/powerpoint/2010/main" val="152338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6886E782-E1C8-4055-817A-883F4245D4CF}"/>
              </a:ext>
            </a:extLst>
          </p:cNvPr>
          <p:cNvSpPr>
            <a:spLocks noGrp="1" noChangeArrowheads="1"/>
          </p:cNvSpPr>
          <p:nvPr>
            <p:ph type="title"/>
          </p:nvPr>
        </p:nvSpPr>
        <p:spPr/>
        <p:txBody>
          <a:bodyPr/>
          <a:lstStyle/>
          <a:p>
            <a:r>
              <a:rPr lang="en-US" altLang="en-US">
                <a:ea typeface="ＭＳ Ｐゴシック" panose="020B0600070205080204" pitchFamily="34" charset="-128"/>
              </a:rPr>
              <a:t>UA Sample – Accredited Training Section</a:t>
            </a:r>
          </a:p>
        </p:txBody>
      </p:sp>
      <p:pic>
        <p:nvPicPr>
          <p:cNvPr id="38915" name="Content Placeholder 4">
            <a:extLst>
              <a:ext uri="{FF2B5EF4-FFF2-40B4-BE49-F238E27FC236}">
                <a16:creationId xmlns:a16="http://schemas.microsoft.com/office/drawing/2014/main" id="{D5510BD5-F58E-4630-96F8-98D258E91B9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67150" y="1857982"/>
            <a:ext cx="4800600" cy="4381500"/>
          </a:xfrm>
        </p:spPr>
      </p:pic>
    </p:spTree>
    <p:extLst>
      <p:ext uri="{BB962C8B-B14F-4D97-AF65-F5344CB8AC3E}">
        <p14:creationId xmlns:p14="http://schemas.microsoft.com/office/powerpoint/2010/main" val="1638642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08F57798-2C54-4648-9006-981873D9C313}"/>
              </a:ext>
            </a:extLst>
          </p:cNvPr>
          <p:cNvSpPr>
            <a:spLocks noGrp="1" noChangeArrowheads="1"/>
          </p:cNvSpPr>
          <p:nvPr>
            <p:ph type="title"/>
          </p:nvPr>
        </p:nvSpPr>
        <p:spPr/>
        <p:txBody>
          <a:bodyPr/>
          <a:lstStyle/>
          <a:p>
            <a:r>
              <a:rPr lang="en-US" altLang="en-US">
                <a:ea typeface="ＭＳ Ｐゴシック" panose="020B0600070205080204" pitchFamily="34" charset="-128"/>
              </a:rPr>
              <a:t>Sample UA- Other Training Section</a:t>
            </a:r>
          </a:p>
        </p:txBody>
      </p:sp>
      <p:pic>
        <p:nvPicPr>
          <p:cNvPr id="40963" name="Content Placeholder 1">
            <a:extLst>
              <a:ext uri="{FF2B5EF4-FFF2-40B4-BE49-F238E27FC236}">
                <a16:creationId xmlns:a16="http://schemas.microsoft.com/office/drawing/2014/main" id="{6D04DD0C-EA92-4AA5-81C0-32E70580E1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9801" y="1828800"/>
            <a:ext cx="6276975" cy="3810000"/>
          </a:xfrm>
        </p:spPr>
      </p:pic>
    </p:spTree>
    <p:extLst>
      <p:ext uri="{BB962C8B-B14F-4D97-AF65-F5344CB8AC3E}">
        <p14:creationId xmlns:p14="http://schemas.microsoft.com/office/powerpoint/2010/main" val="4244807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7A643ACF-53F9-46EF-9DFD-7F85FBDC725F}"/>
              </a:ext>
            </a:extLst>
          </p:cNvPr>
          <p:cNvSpPr>
            <a:spLocks noGrp="1" noChangeArrowheads="1"/>
          </p:cNvSpPr>
          <p:nvPr>
            <p:ph type="title"/>
          </p:nvPr>
        </p:nvSpPr>
        <p:spPr/>
        <p:txBody>
          <a:bodyPr/>
          <a:lstStyle/>
          <a:p>
            <a:r>
              <a:rPr lang="en-US" altLang="en-US">
                <a:ea typeface="ＭＳ Ｐゴシック" panose="020B0600070205080204" pitchFamily="34" charset="-128"/>
              </a:rPr>
              <a:t>UA Sample – Examination History</a:t>
            </a:r>
          </a:p>
        </p:txBody>
      </p:sp>
      <p:pic>
        <p:nvPicPr>
          <p:cNvPr id="43011" name="Content Placeholder 1">
            <a:extLst>
              <a:ext uri="{FF2B5EF4-FFF2-40B4-BE49-F238E27FC236}">
                <a16:creationId xmlns:a16="http://schemas.microsoft.com/office/drawing/2014/main" id="{50D4DAF6-B23D-413A-844F-03EB8406DC9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9800" y="1676400"/>
            <a:ext cx="6324600" cy="3886200"/>
          </a:xfrm>
        </p:spPr>
      </p:pic>
    </p:spTree>
    <p:extLst>
      <p:ext uri="{BB962C8B-B14F-4D97-AF65-F5344CB8AC3E}">
        <p14:creationId xmlns:p14="http://schemas.microsoft.com/office/powerpoint/2010/main" val="2515764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D0FE6F2-CDA1-419E-9FC1-1318CF9742DB}"/>
              </a:ext>
            </a:extLst>
          </p:cNvPr>
          <p:cNvSpPr>
            <a:spLocks noGrp="1" noChangeArrowheads="1"/>
          </p:cNvSpPr>
          <p:nvPr>
            <p:ph type="title"/>
          </p:nvPr>
        </p:nvSpPr>
        <p:spPr/>
        <p:txBody>
          <a:bodyPr/>
          <a:lstStyle/>
          <a:p>
            <a:r>
              <a:rPr lang="en-US" altLang="en-US">
                <a:ea typeface="ＭＳ Ｐゴシック" panose="020B0600070205080204" pitchFamily="34" charset="-128"/>
              </a:rPr>
              <a:t>Sample UA – Licensure History</a:t>
            </a:r>
          </a:p>
        </p:txBody>
      </p:sp>
      <p:pic>
        <p:nvPicPr>
          <p:cNvPr id="45059" name="Content Placeholder 1">
            <a:extLst>
              <a:ext uri="{FF2B5EF4-FFF2-40B4-BE49-F238E27FC236}">
                <a16:creationId xmlns:a16="http://schemas.microsoft.com/office/drawing/2014/main" id="{1B2BE329-8165-4EEB-9C35-EAE7AB418DE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44800" y="1896082"/>
            <a:ext cx="5670550" cy="4343400"/>
          </a:xfrm>
        </p:spPr>
      </p:pic>
    </p:spTree>
    <p:extLst>
      <p:ext uri="{BB962C8B-B14F-4D97-AF65-F5344CB8AC3E}">
        <p14:creationId xmlns:p14="http://schemas.microsoft.com/office/powerpoint/2010/main" val="2027940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BE7A1F4-62BA-4415-8AD1-1D29C3DD16B7}"/>
              </a:ext>
            </a:extLst>
          </p:cNvPr>
          <p:cNvSpPr>
            <a:spLocks noGrp="1" noChangeArrowheads="1"/>
          </p:cNvSpPr>
          <p:nvPr>
            <p:ph type="title"/>
          </p:nvPr>
        </p:nvSpPr>
        <p:spPr/>
        <p:txBody>
          <a:bodyPr/>
          <a:lstStyle/>
          <a:p>
            <a:r>
              <a:rPr lang="en-US" altLang="en-US">
                <a:ea typeface="ＭＳ Ｐゴシック" panose="020B0600070205080204" pitchFamily="34" charset="-128"/>
              </a:rPr>
              <a:t>Sample UA – Chronology of Activities</a:t>
            </a:r>
          </a:p>
        </p:txBody>
      </p:sp>
      <p:pic>
        <p:nvPicPr>
          <p:cNvPr id="47107" name="Content Placeholder 1">
            <a:extLst>
              <a:ext uri="{FF2B5EF4-FFF2-40B4-BE49-F238E27FC236}">
                <a16:creationId xmlns:a16="http://schemas.microsoft.com/office/drawing/2014/main" id="{8B52DC9D-BED4-4676-8016-72E786EF8D2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81300" y="2097088"/>
            <a:ext cx="5867400" cy="4343400"/>
          </a:xfrm>
        </p:spPr>
      </p:pic>
    </p:spTree>
    <p:extLst>
      <p:ext uri="{BB962C8B-B14F-4D97-AF65-F5344CB8AC3E}">
        <p14:creationId xmlns:p14="http://schemas.microsoft.com/office/powerpoint/2010/main" val="1890508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908F83AE-9D1E-480A-B88B-A677D620BACA}"/>
              </a:ext>
            </a:extLst>
          </p:cNvPr>
          <p:cNvSpPr>
            <a:spLocks noGrp="1" noChangeArrowheads="1"/>
          </p:cNvSpPr>
          <p:nvPr>
            <p:ph type="title"/>
          </p:nvPr>
        </p:nvSpPr>
        <p:spPr/>
        <p:txBody>
          <a:bodyPr/>
          <a:lstStyle/>
          <a:p>
            <a:r>
              <a:rPr lang="en-US" altLang="en-US">
                <a:ea typeface="ＭＳ Ｐゴシック" panose="020B0600070205080204" pitchFamily="34" charset="-128"/>
              </a:rPr>
              <a:t>Sample UA – Malpractice Section</a:t>
            </a:r>
          </a:p>
        </p:txBody>
      </p:sp>
      <p:pic>
        <p:nvPicPr>
          <p:cNvPr id="49155" name="Content Placeholder 1">
            <a:extLst>
              <a:ext uri="{FF2B5EF4-FFF2-40B4-BE49-F238E27FC236}">
                <a16:creationId xmlns:a16="http://schemas.microsoft.com/office/drawing/2014/main" id="{2AB5D00D-1C35-4DD2-A229-23E23228653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62176" y="1847850"/>
            <a:ext cx="6905625" cy="3810000"/>
          </a:xfrm>
        </p:spPr>
      </p:pic>
    </p:spTree>
    <p:extLst>
      <p:ext uri="{BB962C8B-B14F-4D97-AF65-F5344CB8AC3E}">
        <p14:creationId xmlns:p14="http://schemas.microsoft.com/office/powerpoint/2010/main" val="2696272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C0EC-D055-46A2-B1C3-D309A827B8AD}"/>
              </a:ext>
            </a:extLst>
          </p:cNvPr>
          <p:cNvSpPr>
            <a:spLocks noGrp="1"/>
          </p:cNvSpPr>
          <p:nvPr>
            <p:ph type="title"/>
          </p:nvPr>
        </p:nvSpPr>
        <p:spPr/>
        <p:txBody>
          <a:bodyPr/>
          <a:lstStyle/>
          <a:p>
            <a:r>
              <a:rPr lang="en-US" b="1" dirty="0">
                <a:solidFill>
                  <a:schemeClr val="bg2">
                    <a:lumMod val="50000"/>
                  </a:schemeClr>
                </a:solidFill>
              </a:rPr>
              <a:t>What will I need to obtain my educational certificate?</a:t>
            </a:r>
          </a:p>
        </p:txBody>
      </p:sp>
      <p:sp>
        <p:nvSpPr>
          <p:cNvPr id="3" name="Content Placeholder 2">
            <a:extLst>
              <a:ext uri="{FF2B5EF4-FFF2-40B4-BE49-F238E27FC236}">
                <a16:creationId xmlns:a16="http://schemas.microsoft.com/office/drawing/2014/main" id="{3B2022D6-62D7-4955-BBE8-9C6B6580AA24}"/>
              </a:ext>
            </a:extLst>
          </p:cNvPr>
          <p:cNvSpPr>
            <a:spLocks noGrp="1"/>
          </p:cNvSpPr>
          <p:nvPr>
            <p:ph idx="1"/>
          </p:nvPr>
        </p:nvSpPr>
        <p:spPr/>
        <p:txBody>
          <a:bodyPr>
            <a:normAutofit fontScale="85000" lnSpcReduction="10000"/>
          </a:bodyPr>
          <a:lstStyle/>
          <a:p>
            <a:r>
              <a:rPr lang="en-US" b="1" dirty="0">
                <a:solidFill>
                  <a:schemeClr val="bg2">
                    <a:lumMod val="50000"/>
                  </a:schemeClr>
                </a:solidFill>
              </a:rPr>
              <a:t>A completed application using the Uniform Application (UA)</a:t>
            </a:r>
          </a:p>
          <a:p>
            <a:r>
              <a:rPr lang="en-US" b="1" dirty="0">
                <a:solidFill>
                  <a:schemeClr val="bg2">
                    <a:lumMod val="50000"/>
                  </a:schemeClr>
                </a:solidFill>
              </a:rPr>
              <a:t>Completion and passage of the Maine Jurisprudence Examination </a:t>
            </a:r>
          </a:p>
          <a:p>
            <a:r>
              <a:rPr lang="en-US" b="1" dirty="0">
                <a:solidFill>
                  <a:schemeClr val="bg2">
                    <a:lumMod val="50000"/>
                  </a:schemeClr>
                </a:solidFill>
              </a:rPr>
              <a:t>Complete addendum online</a:t>
            </a:r>
          </a:p>
          <a:p>
            <a:r>
              <a:rPr lang="en-US" b="1" dirty="0">
                <a:solidFill>
                  <a:schemeClr val="bg2">
                    <a:lumMod val="50000"/>
                  </a:schemeClr>
                </a:solidFill>
              </a:rPr>
              <a:t>A letter from the residency program that states the dates you will be training with them.</a:t>
            </a:r>
          </a:p>
          <a:p>
            <a:r>
              <a:rPr lang="en-US" b="1" dirty="0">
                <a:solidFill>
                  <a:schemeClr val="bg2">
                    <a:lumMod val="50000"/>
                  </a:schemeClr>
                </a:solidFill>
              </a:rPr>
              <a:t>A notarized copy of your diploma or Dean’s letter if the diplomas haven’t been issued yet. </a:t>
            </a:r>
          </a:p>
          <a:p>
            <a:r>
              <a:rPr lang="en-US" b="1" dirty="0">
                <a:solidFill>
                  <a:schemeClr val="bg2">
                    <a:lumMod val="50000"/>
                  </a:schemeClr>
                </a:solidFill>
              </a:rPr>
              <a:t>A check for the amount due. $100/year</a:t>
            </a:r>
          </a:p>
          <a:p>
            <a:r>
              <a:rPr lang="en-US" b="1" dirty="0">
                <a:solidFill>
                  <a:schemeClr val="bg2">
                    <a:lumMod val="50000"/>
                  </a:schemeClr>
                </a:solidFill>
              </a:rPr>
              <a:t>A properly notarized affidavit </a:t>
            </a:r>
          </a:p>
          <a:p>
            <a:endParaRPr lang="en-US" dirty="0"/>
          </a:p>
        </p:txBody>
      </p:sp>
    </p:spTree>
    <p:extLst>
      <p:ext uri="{BB962C8B-B14F-4D97-AF65-F5344CB8AC3E}">
        <p14:creationId xmlns:p14="http://schemas.microsoft.com/office/powerpoint/2010/main" val="119161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066A47C3-0168-4792-8093-1998D78F27A6}"/>
              </a:ext>
            </a:extLst>
          </p:cNvPr>
          <p:cNvSpPr>
            <a:spLocks noGrp="1" noChangeArrowheads="1"/>
          </p:cNvSpPr>
          <p:nvPr>
            <p:ph type="title"/>
          </p:nvPr>
        </p:nvSpPr>
        <p:spPr/>
        <p:txBody>
          <a:bodyPr/>
          <a:lstStyle/>
          <a:p>
            <a:r>
              <a:rPr lang="en-US" altLang="en-US">
                <a:ea typeface="ＭＳ Ｐゴシック" panose="020B0600070205080204" pitchFamily="34" charset="-128"/>
              </a:rPr>
              <a:t>Sample UA – Terms/Conditions</a:t>
            </a:r>
          </a:p>
        </p:txBody>
      </p:sp>
      <p:pic>
        <p:nvPicPr>
          <p:cNvPr id="4" name="Content Placeholder 3">
            <a:extLst>
              <a:ext uri="{FF2B5EF4-FFF2-40B4-BE49-F238E27FC236}">
                <a16:creationId xmlns:a16="http://schemas.microsoft.com/office/drawing/2014/main" id="{74490A30-4D18-4F1E-B4A3-2CE50BBEFF6D}"/>
              </a:ext>
            </a:extLst>
          </p:cNvPr>
          <p:cNvPicPr>
            <a:picLocks noGrp="1" noChangeAspect="1"/>
          </p:cNvPicPr>
          <p:nvPr>
            <p:ph idx="1"/>
          </p:nvPr>
        </p:nvPicPr>
        <p:blipFill rotWithShape="1">
          <a:blip r:embed="rId3"/>
          <a:srcRect l="1206" t="2222" r="3474" b="6666"/>
          <a:stretch/>
        </p:blipFill>
        <p:spPr>
          <a:xfrm>
            <a:off x="2233614" y="2097088"/>
            <a:ext cx="7024687" cy="3429000"/>
          </a:xfrm>
          <a:ln>
            <a:solidFill>
              <a:schemeClr val="accent1">
                <a:lumMod val="50000"/>
              </a:schemeClr>
            </a:solidFill>
          </a:ln>
        </p:spPr>
      </p:pic>
    </p:spTree>
    <p:extLst>
      <p:ext uri="{BB962C8B-B14F-4D97-AF65-F5344CB8AC3E}">
        <p14:creationId xmlns:p14="http://schemas.microsoft.com/office/powerpoint/2010/main" val="1573312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B142897B-8BA9-4BA4-8E77-3429AA64E2FF}"/>
              </a:ext>
            </a:extLst>
          </p:cNvPr>
          <p:cNvSpPr>
            <a:spLocks noGrp="1" noChangeArrowheads="1"/>
          </p:cNvSpPr>
          <p:nvPr>
            <p:ph type="title"/>
          </p:nvPr>
        </p:nvSpPr>
        <p:spPr/>
        <p:txBody>
          <a:bodyPr/>
          <a:lstStyle/>
          <a:p>
            <a:r>
              <a:rPr lang="en-US" altLang="en-US">
                <a:ea typeface="ＭＳ Ｐゴシック" panose="020B0600070205080204" pitchFamily="34" charset="-128"/>
              </a:rPr>
              <a:t>Sample UA – Check Out/Submit</a:t>
            </a:r>
          </a:p>
        </p:txBody>
      </p:sp>
      <p:pic>
        <p:nvPicPr>
          <p:cNvPr id="53251" name="Content Placeholder 3">
            <a:extLst>
              <a:ext uri="{FF2B5EF4-FFF2-40B4-BE49-F238E27FC236}">
                <a16:creationId xmlns:a16="http://schemas.microsoft.com/office/drawing/2014/main" id="{E866CA62-FD7A-490D-8FE8-661AF5A88F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72697" y="1759690"/>
            <a:ext cx="7902575" cy="4746625"/>
          </a:xfrm>
        </p:spPr>
      </p:pic>
    </p:spTree>
    <p:extLst>
      <p:ext uri="{BB962C8B-B14F-4D97-AF65-F5344CB8AC3E}">
        <p14:creationId xmlns:p14="http://schemas.microsoft.com/office/powerpoint/2010/main" val="3228812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67142A46-70B1-4826-AFF5-DEC59F1D4154}"/>
              </a:ext>
            </a:extLst>
          </p:cNvPr>
          <p:cNvSpPr>
            <a:spLocks noGrp="1" noChangeArrowheads="1"/>
          </p:cNvSpPr>
          <p:nvPr>
            <p:ph type="title"/>
          </p:nvPr>
        </p:nvSpPr>
        <p:spPr/>
        <p:txBody>
          <a:bodyPr/>
          <a:lstStyle/>
          <a:p>
            <a:r>
              <a:rPr lang="en-US" altLang="en-US">
                <a:ea typeface="ＭＳ Ｐゴシック" panose="020B0600070205080204" pitchFamily="34" charset="-128"/>
              </a:rPr>
              <a:t>Sample UA - Confirmation</a:t>
            </a:r>
          </a:p>
        </p:txBody>
      </p:sp>
      <p:pic>
        <p:nvPicPr>
          <p:cNvPr id="55299" name="Picture 4">
            <a:extLst>
              <a:ext uri="{FF2B5EF4-FFF2-40B4-BE49-F238E27FC236}">
                <a16:creationId xmlns:a16="http://schemas.microsoft.com/office/drawing/2014/main" id="{8CAAF8C3-9CFD-4B91-9BED-5D2B9361B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52600"/>
            <a:ext cx="838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996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D9BB-1B0F-445A-9D0C-29499D0A58F6}"/>
              </a:ext>
            </a:extLst>
          </p:cNvPr>
          <p:cNvSpPr>
            <a:spLocks noGrp="1"/>
          </p:cNvSpPr>
          <p:nvPr>
            <p:ph type="title"/>
          </p:nvPr>
        </p:nvSpPr>
        <p:spPr/>
        <p:txBody>
          <a:bodyPr/>
          <a:lstStyle/>
          <a:p>
            <a:r>
              <a:rPr lang="en-US" b="1" dirty="0">
                <a:solidFill>
                  <a:schemeClr val="bg2">
                    <a:lumMod val="50000"/>
                  </a:schemeClr>
                </a:solidFill>
              </a:rPr>
              <a:t>WHAT IS THE Maine Jurisprudence Examination ?</a:t>
            </a:r>
          </a:p>
        </p:txBody>
      </p:sp>
      <p:sp>
        <p:nvSpPr>
          <p:cNvPr id="3" name="Content Placeholder 2">
            <a:extLst>
              <a:ext uri="{FF2B5EF4-FFF2-40B4-BE49-F238E27FC236}">
                <a16:creationId xmlns:a16="http://schemas.microsoft.com/office/drawing/2014/main" id="{CD9A6D16-487D-400E-95ED-416BE59C3E75}"/>
              </a:ext>
            </a:extLst>
          </p:cNvPr>
          <p:cNvSpPr>
            <a:spLocks noGrp="1"/>
          </p:cNvSpPr>
          <p:nvPr>
            <p:ph idx="1"/>
          </p:nvPr>
        </p:nvSpPr>
        <p:spPr>
          <a:xfrm>
            <a:off x="1141412" y="2249487"/>
            <a:ext cx="9905999" cy="4098150"/>
          </a:xfrm>
        </p:spPr>
        <p:txBody>
          <a:bodyPr>
            <a:normAutofit/>
          </a:bodyPr>
          <a:lstStyle/>
          <a:p>
            <a:r>
              <a:rPr lang="en-US" b="1" dirty="0">
                <a:solidFill>
                  <a:schemeClr val="bg2">
                    <a:lumMod val="50000"/>
                  </a:schemeClr>
                </a:solidFill>
              </a:rPr>
              <a:t>The State of Maine Jurisprudence Examination is an </a:t>
            </a:r>
            <a:r>
              <a:rPr lang="en-US" b="1" u="sng" dirty="0">
                <a:solidFill>
                  <a:schemeClr val="bg2">
                    <a:lumMod val="50000"/>
                  </a:schemeClr>
                </a:solidFill>
              </a:rPr>
              <a:t>open book </a:t>
            </a:r>
            <a:r>
              <a:rPr lang="en-US" b="1" dirty="0">
                <a:solidFill>
                  <a:schemeClr val="bg2">
                    <a:lumMod val="50000"/>
                  </a:schemeClr>
                </a:solidFill>
              </a:rPr>
              <a:t>exam that must be passed with a score of 75% or greater.</a:t>
            </a:r>
          </a:p>
          <a:p>
            <a:r>
              <a:rPr lang="en-US" b="1" dirty="0">
                <a:solidFill>
                  <a:schemeClr val="bg2">
                    <a:lumMod val="50000"/>
                  </a:schemeClr>
                </a:solidFill>
              </a:rPr>
              <a:t>The review material may be reviewed at: </a:t>
            </a:r>
            <a:r>
              <a:rPr lang="en-US" b="1" dirty="0">
                <a:solidFill>
                  <a:schemeClr val="bg2">
                    <a:lumMod val="50000"/>
                  </a:schemeClr>
                </a:solidFill>
                <a:hlinkClick r:id="rId2"/>
              </a:rPr>
              <a:t>https://www.maine.gov/md/sites/maine.gov.md/files/inline-files/Exam_Study_Guide_07_08_15.pdf</a:t>
            </a:r>
            <a:r>
              <a:rPr lang="en-US" b="1" dirty="0">
                <a:solidFill>
                  <a:schemeClr val="bg2">
                    <a:lumMod val="50000"/>
                  </a:schemeClr>
                </a:solidFill>
              </a:rPr>
              <a:t>  </a:t>
            </a:r>
          </a:p>
          <a:p>
            <a:r>
              <a:rPr lang="en-US" b="1" dirty="0">
                <a:solidFill>
                  <a:schemeClr val="bg2">
                    <a:lumMod val="50000"/>
                  </a:schemeClr>
                </a:solidFill>
              </a:rPr>
              <a:t>The exam may be taken at:</a:t>
            </a:r>
          </a:p>
          <a:p>
            <a:r>
              <a:rPr lang="en-US" b="1" dirty="0">
                <a:solidFill>
                  <a:schemeClr val="bg2">
                    <a:lumMod val="50000"/>
                  </a:schemeClr>
                </a:solidFill>
                <a:hlinkClick r:id="rId3"/>
              </a:rPr>
              <a:t>https://www1.maine.gov/cgi-bin/online/licensing/begin.pl?board_number=376</a:t>
            </a:r>
            <a:r>
              <a:rPr lang="en-US" b="1" dirty="0">
                <a:solidFill>
                  <a:schemeClr val="bg2">
                    <a:lumMod val="50000"/>
                  </a:schemeClr>
                </a:solidFill>
              </a:rPr>
              <a:t>  </a:t>
            </a:r>
          </a:p>
          <a:p>
            <a:pPr marL="0" indent="0">
              <a:buNone/>
            </a:pPr>
            <a:endParaRPr lang="en-US" b="1" dirty="0">
              <a:solidFill>
                <a:schemeClr val="bg2">
                  <a:lumMod val="50000"/>
                </a:schemeClr>
              </a:solidFill>
            </a:endParaRPr>
          </a:p>
        </p:txBody>
      </p:sp>
    </p:spTree>
    <p:extLst>
      <p:ext uri="{BB962C8B-B14F-4D97-AF65-F5344CB8AC3E}">
        <p14:creationId xmlns:p14="http://schemas.microsoft.com/office/powerpoint/2010/main" val="115130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60015-C399-4144-B5DE-06E50D23AA76}"/>
              </a:ext>
            </a:extLst>
          </p:cNvPr>
          <p:cNvSpPr>
            <a:spLocks noGrp="1"/>
          </p:cNvSpPr>
          <p:nvPr>
            <p:ph type="title"/>
          </p:nvPr>
        </p:nvSpPr>
        <p:spPr>
          <a:xfrm>
            <a:off x="1141413" y="618518"/>
            <a:ext cx="9905998" cy="1077760"/>
          </a:xfrm>
        </p:spPr>
        <p:txBody>
          <a:bodyPr/>
          <a:lstStyle/>
          <a:p>
            <a:r>
              <a:rPr lang="en-US" b="1" dirty="0">
                <a:solidFill>
                  <a:schemeClr val="bg1"/>
                </a:solidFill>
              </a:rPr>
              <a:t>Exam sample</a:t>
            </a:r>
          </a:p>
        </p:txBody>
      </p:sp>
      <p:pic>
        <p:nvPicPr>
          <p:cNvPr id="7" name="Content Placeholder 6" descr="Written Exam Questions 02_12_18.pdf - Adobe Acrobat Pro">
            <a:extLst>
              <a:ext uri="{FF2B5EF4-FFF2-40B4-BE49-F238E27FC236}">
                <a16:creationId xmlns:a16="http://schemas.microsoft.com/office/drawing/2014/main" id="{F0918EF9-1D28-4EED-89E8-FE8FE59B4CE0}"/>
              </a:ext>
            </a:extLst>
          </p:cNvPr>
          <p:cNvPicPr>
            <a:picLocks noGrp="1" noChangeAspect="1"/>
          </p:cNvPicPr>
          <p:nvPr>
            <p:ph idx="1"/>
          </p:nvPr>
        </p:nvPicPr>
        <p:blipFill>
          <a:blip r:embed="rId2"/>
          <a:stretch>
            <a:fillRect/>
          </a:stretch>
        </p:blipFill>
        <p:spPr>
          <a:xfrm>
            <a:off x="1596924" y="1696278"/>
            <a:ext cx="8355459" cy="5006731"/>
          </a:xfrm>
        </p:spPr>
      </p:pic>
    </p:spTree>
    <p:extLst>
      <p:ext uri="{BB962C8B-B14F-4D97-AF65-F5344CB8AC3E}">
        <p14:creationId xmlns:p14="http://schemas.microsoft.com/office/powerpoint/2010/main" val="1043338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C9AD3-CDBF-4B4C-A865-27DA656C3C64}"/>
              </a:ext>
            </a:extLst>
          </p:cNvPr>
          <p:cNvSpPr>
            <a:spLocks noGrp="1"/>
          </p:cNvSpPr>
          <p:nvPr>
            <p:ph type="title"/>
          </p:nvPr>
        </p:nvSpPr>
        <p:spPr/>
        <p:txBody>
          <a:bodyPr/>
          <a:lstStyle/>
          <a:p>
            <a:r>
              <a:rPr lang="en-US" dirty="0">
                <a:solidFill>
                  <a:schemeClr val="bg1"/>
                </a:solidFill>
              </a:rPr>
              <a:t>What are the restrictions of an educational certificate for practicing?</a:t>
            </a:r>
          </a:p>
        </p:txBody>
      </p:sp>
      <p:sp>
        <p:nvSpPr>
          <p:cNvPr id="3" name="Content Placeholder 2">
            <a:extLst>
              <a:ext uri="{FF2B5EF4-FFF2-40B4-BE49-F238E27FC236}">
                <a16:creationId xmlns:a16="http://schemas.microsoft.com/office/drawing/2014/main" id="{5F67AE58-4098-44F9-A629-D476B5721619}"/>
              </a:ext>
            </a:extLst>
          </p:cNvPr>
          <p:cNvSpPr>
            <a:spLocks noGrp="1"/>
          </p:cNvSpPr>
          <p:nvPr>
            <p:ph idx="1"/>
          </p:nvPr>
        </p:nvSpPr>
        <p:spPr/>
        <p:txBody>
          <a:bodyPr/>
          <a:lstStyle/>
          <a:p>
            <a:r>
              <a:rPr lang="en-US" dirty="0">
                <a:solidFill>
                  <a:schemeClr val="bg1"/>
                </a:solidFill>
              </a:rPr>
              <a:t>You may only practice medicine within the approved residency program hospital system. </a:t>
            </a:r>
          </a:p>
          <a:p>
            <a:r>
              <a:rPr lang="en-US" dirty="0">
                <a:solidFill>
                  <a:schemeClr val="bg1"/>
                </a:solidFill>
              </a:rPr>
              <a:t>This certificate is site specific and does not allow moonlighting.</a:t>
            </a:r>
          </a:p>
          <a:p>
            <a:pPr marL="0" indent="0">
              <a:buNone/>
            </a:pPr>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962252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A4BD3-3476-478B-80F3-73EBFDBCCA12}"/>
              </a:ext>
            </a:extLst>
          </p:cNvPr>
          <p:cNvSpPr>
            <a:spLocks noGrp="1"/>
          </p:cNvSpPr>
          <p:nvPr>
            <p:ph type="title"/>
          </p:nvPr>
        </p:nvSpPr>
        <p:spPr/>
        <p:txBody>
          <a:bodyPr/>
          <a:lstStyle/>
          <a:p>
            <a:r>
              <a:rPr lang="en-US" dirty="0">
                <a:solidFill>
                  <a:schemeClr val="bg1"/>
                </a:solidFill>
              </a:rPr>
              <a:t>Are there any special considerations for full licensure if I train in the state of Maine?</a:t>
            </a:r>
          </a:p>
        </p:txBody>
      </p:sp>
      <p:sp>
        <p:nvSpPr>
          <p:cNvPr id="3" name="Content Placeholder 2">
            <a:extLst>
              <a:ext uri="{FF2B5EF4-FFF2-40B4-BE49-F238E27FC236}">
                <a16:creationId xmlns:a16="http://schemas.microsoft.com/office/drawing/2014/main" id="{935DA6A1-7DFF-49F7-8417-92EC2A6C778B}"/>
              </a:ext>
            </a:extLst>
          </p:cNvPr>
          <p:cNvSpPr>
            <a:spLocks noGrp="1"/>
          </p:cNvSpPr>
          <p:nvPr>
            <p:ph idx="1"/>
          </p:nvPr>
        </p:nvSpPr>
        <p:spPr/>
        <p:txBody>
          <a:bodyPr/>
          <a:lstStyle/>
          <a:p>
            <a:r>
              <a:rPr lang="en-US" dirty="0">
                <a:solidFill>
                  <a:schemeClr val="bg1"/>
                </a:solidFill>
              </a:rPr>
              <a:t>You will be eligible to apply for full licensure with 24 months of completed ACGME training in this state.</a:t>
            </a:r>
          </a:p>
          <a:p>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947851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8E846-D76A-414B-9797-7B41EC1E151D}"/>
              </a:ext>
            </a:extLst>
          </p:cNvPr>
          <p:cNvSpPr>
            <a:spLocks noGrp="1"/>
          </p:cNvSpPr>
          <p:nvPr>
            <p:ph type="title"/>
          </p:nvPr>
        </p:nvSpPr>
        <p:spPr/>
        <p:txBody>
          <a:bodyPr/>
          <a:lstStyle/>
          <a:p>
            <a:r>
              <a:rPr lang="en-US" dirty="0">
                <a:solidFill>
                  <a:schemeClr val="bg1"/>
                </a:solidFill>
              </a:rPr>
              <a:t>What are the requirements to get the full license after 24 months of training?</a:t>
            </a:r>
          </a:p>
        </p:txBody>
      </p:sp>
      <p:sp>
        <p:nvSpPr>
          <p:cNvPr id="3" name="Content Placeholder 2">
            <a:extLst>
              <a:ext uri="{FF2B5EF4-FFF2-40B4-BE49-F238E27FC236}">
                <a16:creationId xmlns:a16="http://schemas.microsoft.com/office/drawing/2014/main" id="{8AE69104-1492-48F4-B8E2-CADA0A16AB56}"/>
              </a:ext>
            </a:extLst>
          </p:cNvPr>
          <p:cNvSpPr>
            <a:spLocks noGrp="1"/>
          </p:cNvSpPr>
          <p:nvPr>
            <p:ph idx="1"/>
          </p:nvPr>
        </p:nvSpPr>
        <p:spPr/>
        <p:txBody>
          <a:bodyPr>
            <a:normAutofit fontScale="85000" lnSpcReduction="10000"/>
          </a:bodyPr>
          <a:lstStyle/>
          <a:p>
            <a:r>
              <a:rPr lang="en-US" dirty="0">
                <a:solidFill>
                  <a:schemeClr val="bg1"/>
                </a:solidFill>
              </a:rPr>
              <a:t>You will need to continue in the residency for at least the full 36 months.</a:t>
            </a:r>
          </a:p>
          <a:p>
            <a:r>
              <a:rPr lang="en-US" dirty="0">
                <a:solidFill>
                  <a:schemeClr val="bg1"/>
                </a:solidFill>
              </a:rPr>
              <a:t>You will need a letter of endorsement from your program director that supports full licensure.</a:t>
            </a:r>
          </a:p>
          <a:p>
            <a:r>
              <a:rPr lang="en-US" dirty="0">
                <a:solidFill>
                  <a:schemeClr val="bg1"/>
                </a:solidFill>
              </a:rPr>
              <a:t>You will need to provide any additional information that may be requested by the board.</a:t>
            </a:r>
          </a:p>
          <a:p>
            <a:r>
              <a:rPr lang="en-US" dirty="0">
                <a:solidFill>
                  <a:schemeClr val="bg1"/>
                </a:solidFill>
              </a:rPr>
              <a:t>Completed FCVS profile</a:t>
            </a:r>
          </a:p>
          <a:p>
            <a:r>
              <a:rPr lang="en-US" dirty="0">
                <a:solidFill>
                  <a:schemeClr val="bg1"/>
                </a:solidFill>
              </a:rPr>
              <a:t>Uniform application (UA)</a:t>
            </a:r>
          </a:p>
          <a:p>
            <a:r>
              <a:rPr lang="en-US" dirty="0">
                <a:solidFill>
                  <a:schemeClr val="bg1"/>
                </a:solidFill>
              </a:rPr>
              <a:t>Maine online addendum </a:t>
            </a:r>
          </a:p>
          <a:p>
            <a:r>
              <a:rPr lang="en-US" dirty="0">
                <a:solidFill>
                  <a:schemeClr val="bg1"/>
                </a:solidFill>
              </a:rPr>
              <a:t>$700 application fee</a:t>
            </a:r>
          </a:p>
          <a:p>
            <a:endParaRPr lang="en-US" dirty="0">
              <a:solidFill>
                <a:schemeClr val="bg1"/>
              </a:solidFill>
            </a:endParaRPr>
          </a:p>
        </p:txBody>
      </p:sp>
    </p:spTree>
    <p:extLst>
      <p:ext uri="{BB962C8B-B14F-4D97-AF65-F5344CB8AC3E}">
        <p14:creationId xmlns:p14="http://schemas.microsoft.com/office/powerpoint/2010/main" val="7141724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45C42C78A6FA49B163574E6DFB1E87" ma:contentTypeVersion="8" ma:contentTypeDescription="Create a new document." ma:contentTypeScope="" ma:versionID="4480aa484fcbe2945cfda1ee53643dd0">
  <xsd:schema xmlns:xsd="http://www.w3.org/2001/XMLSchema" xmlns:xs="http://www.w3.org/2001/XMLSchema" xmlns:p="http://schemas.microsoft.com/office/2006/metadata/properties" xmlns:ns3="18cd769d-42fe-4cf2-a3ba-7f5567639290" targetNamespace="http://schemas.microsoft.com/office/2006/metadata/properties" ma:root="true" ma:fieldsID="69114a6e52f05eda62c1517e13dcd6aa" ns3:_="">
    <xsd:import namespace="18cd769d-42fe-4cf2-a3ba-7f556763929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d769d-42fe-4cf2-a3ba-7f55676392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5F781C-A4F3-4871-9281-56877CD7ACA4}">
  <ds:schemaRefs>
    <ds:schemaRef ds:uri="http://schemas.microsoft.com/sharepoint/v3/contenttype/forms"/>
  </ds:schemaRefs>
</ds:datastoreItem>
</file>

<file path=customXml/itemProps2.xml><?xml version="1.0" encoding="utf-8"?>
<ds:datastoreItem xmlns:ds="http://schemas.openxmlformats.org/officeDocument/2006/customXml" ds:itemID="{520F1DC6-9C85-4195-B2C2-559536356C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cd769d-42fe-4cf2-a3ba-7f55676392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24D5D0-9F0E-4FC8-964E-7CACDEB6AC8C}">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18cd769d-42fe-4cf2-a3ba-7f5567639290"/>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60</TotalTime>
  <Words>1485</Words>
  <Application>Microsoft Office PowerPoint</Application>
  <PresentationFormat>Widescreen</PresentationFormat>
  <Paragraphs>127</Paragraphs>
  <Slides>42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Tw Cen MT</vt:lpstr>
      <vt:lpstr>Circuit</vt:lpstr>
      <vt:lpstr>EDUCATIONAL CERTIFICATES  </vt:lpstr>
      <vt:lpstr>I have been offered residency in the state of Maine, what do I do?    </vt:lpstr>
      <vt:lpstr>What is an educational certificate?</vt:lpstr>
      <vt:lpstr>What will I need to obtain my educational certificate?</vt:lpstr>
      <vt:lpstr>WHAT IS THE Maine Jurisprudence Examination ?</vt:lpstr>
      <vt:lpstr>Exam sample</vt:lpstr>
      <vt:lpstr>What are the restrictions of an educational certificate for practicing?</vt:lpstr>
      <vt:lpstr>Are there any special considerations for full licensure if I train in the state of Maine?</vt:lpstr>
      <vt:lpstr>What are the requirements to get the full license after 24 months of training?</vt:lpstr>
      <vt:lpstr>I was terminated from the residency program, what should I do?</vt:lpstr>
      <vt:lpstr>Can I have someone else fill out my application for me? </vt:lpstr>
      <vt:lpstr>WHAT IS THE PROCESS OF COMPLETING AN APPLICATION?  </vt:lpstr>
      <vt:lpstr>How soon will the application be reviewed?</vt:lpstr>
      <vt:lpstr>WHAT ARE SOME AVOIDABLE DELAYS?</vt:lpstr>
      <vt:lpstr>AFFIDAVIT DOS AND DON’TS</vt:lpstr>
      <vt:lpstr>1. Incorrect…not notarized</vt:lpstr>
      <vt:lpstr>2. INCORRECT…Not signed by the applicant</vt:lpstr>
      <vt:lpstr>3. CORRECTLY DONE…Seal is on photo </vt:lpstr>
      <vt:lpstr>4. Incorrectly done…Stamp is covering the face</vt:lpstr>
      <vt:lpstr>           UA introduction</vt:lpstr>
      <vt:lpstr>Sample UA – Access UA</vt:lpstr>
      <vt:lpstr>Sample UA – Sign In</vt:lpstr>
      <vt:lpstr>Sample UA – State Instructions/Addendum</vt:lpstr>
      <vt:lpstr>Sample UA – State Instructions/Addedum</vt:lpstr>
      <vt:lpstr>Sample UA – Online Data</vt:lpstr>
      <vt:lpstr>Sample UA – Name Section</vt:lpstr>
      <vt:lpstr>Sample UA – Identification Section</vt:lpstr>
      <vt:lpstr>UA Sample – Address Section</vt:lpstr>
      <vt:lpstr>UA Sample – Phone Number Section</vt:lpstr>
      <vt:lpstr>UA Sample – Email Address Section</vt:lpstr>
      <vt:lpstr>UA Sample – Medical Education Section</vt:lpstr>
      <vt:lpstr>UA Sample – ECFMG &amp; 5Th Pathway Section</vt:lpstr>
      <vt:lpstr>UA Sample – Accredited Training Section</vt:lpstr>
      <vt:lpstr>UA Sample – Accredited Training Section</vt:lpstr>
      <vt:lpstr>Sample UA- Other Training Section</vt:lpstr>
      <vt:lpstr>UA Sample – Examination History</vt:lpstr>
      <vt:lpstr>Sample UA – Licensure History</vt:lpstr>
      <vt:lpstr>Sample UA – Chronology of Activities</vt:lpstr>
      <vt:lpstr>Sample UA – Malpractice Section</vt:lpstr>
      <vt:lpstr>Sample UA – Terms/Conditions</vt:lpstr>
      <vt:lpstr>Sample UA – Check Out/Submit</vt:lpstr>
      <vt:lpstr>Sample UA - Confirmation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CERTIFICATES</dc:title>
  <dc:creator>Morrison, Tracy A</dc:creator>
  <cp:lastModifiedBy>Morrison, Tracy A</cp:lastModifiedBy>
  <cp:revision>9</cp:revision>
  <dcterms:created xsi:type="dcterms:W3CDTF">2020-01-22T15:46:06Z</dcterms:created>
  <dcterms:modified xsi:type="dcterms:W3CDTF">2020-01-27T13:22:39Z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0x0101008D45C42C78A6FA49B163574E6DFB1E87</vt:lpwstr>
  </property>
</Properties>
</file>